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92" r:id="rId3"/>
    <p:sldId id="309" r:id="rId4"/>
    <p:sldId id="295" r:id="rId5"/>
    <p:sldId id="310" r:id="rId6"/>
    <p:sldId id="311" r:id="rId7"/>
    <p:sldId id="312" r:id="rId8"/>
    <p:sldId id="313" r:id="rId9"/>
    <p:sldId id="315" r:id="rId10"/>
    <p:sldId id="314" r:id="rId11"/>
    <p:sldId id="293" r:id="rId12"/>
    <p:sldId id="262" r:id="rId13"/>
    <p:sldId id="263" r:id="rId14"/>
    <p:sldId id="296" r:id="rId15"/>
    <p:sldId id="264" r:id="rId16"/>
    <p:sldId id="265" r:id="rId17"/>
    <p:sldId id="266" r:id="rId18"/>
    <p:sldId id="299" r:id="rId19"/>
    <p:sldId id="300" r:id="rId20"/>
    <p:sldId id="298" r:id="rId21"/>
    <p:sldId id="297" r:id="rId22"/>
    <p:sldId id="268" r:id="rId23"/>
    <p:sldId id="274" r:id="rId24"/>
    <p:sldId id="305" r:id="rId25"/>
    <p:sldId id="275" r:id="rId26"/>
    <p:sldId id="306" r:id="rId27"/>
    <p:sldId id="307" r:id="rId28"/>
    <p:sldId id="308" r:id="rId29"/>
    <p:sldId id="276" r:id="rId30"/>
    <p:sldId id="277" r:id="rId31"/>
    <p:sldId id="302" r:id="rId32"/>
    <p:sldId id="304" r:id="rId33"/>
    <p:sldId id="316" r:id="rId34"/>
    <p:sldId id="281" r:id="rId35"/>
    <p:sldId id="282" r:id="rId36"/>
    <p:sldId id="283" r:id="rId37"/>
    <p:sldId id="284" r:id="rId38"/>
    <p:sldId id="285" r:id="rId39"/>
    <p:sldId id="286" r:id="rId40"/>
    <p:sldId id="287" r:id="rId41"/>
    <p:sldId id="288" r:id="rId42"/>
    <p:sldId id="289" r:id="rId43"/>
    <p:sldId id="290" r:id="rId44"/>
    <p:sldId id="291" r:id="rId4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41" autoAdjust="0"/>
  </p:normalViewPr>
  <p:slideViewPr>
    <p:cSldViewPr>
      <p:cViewPr>
        <p:scale>
          <a:sx n="70" d="100"/>
          <a:sy n="70" d="100"/>
        </p:scale>
        <p:origin x="-677"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A967B692-2645-4AD8-B6B6-0D0F817D97F9}" type="presOf" srcId="{C23299B2-BC21-48F2-A684-87AC1328B708}" destId="{860136A2-BC36-4BC2-AC9F-4F15965CAAF2}" srcOrd="0" destOrd="0" presId="urn:microsoft.com/office/officeart/2005/8/layout/pyramid1"/>
    <dgm:cxn modelId="{188C846F-9B9D-4804-B1E1-152339C3FF64}" type="presOf" srcId="{47674A09-9520-420F-9F0B-B150E9454BB5}" destId="{E56AD7BB-BE5A-4291-A469-A249A6DDF639}" srcOrd="1"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515AD0DE-788B-4183-940A-E9644EE81B79}" type="presOf" srcId="{47674A09-9520-420F-9F0B-B150E9454BB5}" destId="{CEF699C1-73B8-4B5E-AE13-87B8A23DED2D}" srcOrd="0" destOrd="0" presId="urn:microsoft.com/office/officeart/2005/8/layout/pyramid1"/>
    <dgm:cxn modelId="{480FD46F-E9E5-46D7-9411-F136F52E19AB}" type="presParOf" srcId="{860136A2-BC36-4BC2-AC9F-4F15965CAAF2}" destId="{5DE2F9FD-84D6-47A0-B0C2-3E100271E551}" srcOrd="0" destOrd="0" presId="urn:microsoft.com/office/officeart/2005/8/layout/pyramid1"/>
    <dgm:cxn modelId="{7B844709-7DE4-4A65-81C7-D83CE1C51F6D}" type="presParOf" srcId="{5DE2F9FD-84D6-47A0-B0C2-3E100271E551}" destId="{CEF699C1-73B8-4B5E-AE13-87B8A23DED2D}" srcOrd="0" destOrd="0" presId="urn:microsoft.com/office/officeart/2005/8/layout/pyramid1"/>
    <dgm:cxn modelId="{5433A80C-916B-4960-B897-92795152F73A}"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AC3544F8-F557-4E2E-AD61-E1C71E59215A}" srcId="{7A39768E-39A6-4FA9-A4B1-F5CD4CB6EEAE}" destId="{B60BBE5F-A665-46F2-B919-1153C04CBD02}" srcOrd="2" destOrd="0" parTransId="{28C11DF1-E077-4BD6-8C00-84F9E2513899}" sibTransId="{438A6466-CB0A-45CD-849A-77563B0BD182}"/>
    <dgm:cxn modelId="{01213BB7-21C5-46D3-BE62-2BF26682658A}" type="presOf" srcId="{636B6905-8B07-4A8A-9920-CB8277CBCEC8}" destId="{762E8C8B-CBB3-47CF-BB93-4E34DA5A865B}" srcOrd="0" destOrd="0" presId="urn:microsoft.com/office/officeart/2005/8/layout/arrow2"/>
    <dgm:cxn modelId="{F59E8D81-1EC1-4606-88C3-892BDA5539C3}" type="presOf" srcId="{B60BBE5F-A665-46F2-B919-1153C04CBD02}" destId="{D6BFCB8B-9EFA-490C-AAD3-ED7928DE275A}"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16B84D22-2EA2-4FF4-96E8-87E2291D387B}" type="presOf" srcId="{18A232E2-9330-45BA-8F3D-94B65CEB4C6E}" destId="{CBF801E5-F605-4B6B-AD44-734A83015E31}" srcOrd="0" destOrd="0" presId="urn:microsoft.com/office/officeart/2005/8/layout/arrow2"/>
    <dgm:cxn modelId="{9FA87562-2B79-420C-9CB6-84557C370DF1}"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057ABD66-7926-4AAA-AD80-590E41CADC9D}" type="presParOf" srcId="{C418DCAE-306E-4AF7-A07C-93313C08AC51}" destId="{71BCD42B-AD35-4119-8173-705E9B203F4E}" srcOrd="0" destOrd="0" presId="urn:microsoft.com/office/officeart/2005/8/layout/arrow2"/>
    <dgm:cxn modelId="{220429B3-800B-40ED-9D30-4E6A9371D61C}" type="presParOf" srcId="{C418DCAE-306E-4AF7-A07C-93313C08AC51}" destId="{1DC85ACA-369C-4434-B04E-417D8B11B123}" srcOrd="1" destOrd="0" presId="urn:microsoft.com/office/officeart/2005/8/layout/arrow2"/>
    <dgm:cxn modelId="{F79FBD96-E5BD-494A-8081-89AEBC6ED570}" type="presParOf" srcId="{1DC85ACA-369C-4434-B04E-417D8B11B123}" destId="{7A58CA06-7CF4-4880-8AFF-C27C46361B7A}" srcOrd="0" destOrd="0" presId="urn:microsoft.com/office/officeart/2005/8/layout/arrow2"/>
    <dgm:cxn modelId="{FD5B3497-4D76-4F11-A14A-15E56A38B664}" type="presParOf" srcId="{1DC85ACA-369C-4434-B04E-417D8B11B123}" destId="{CBF801E5-F605-4B6B-AD44-734A83015E31}" srcOrd="1" destOrd="0" presId="urn:microsoft.com/office/officeart/2005/8/layout/arrow2"/>
    <dgm:cxn modelId="{1552A63D-FAEF-42CD-A8CF-9BEC9E57F888}" type="presParOf" srcId="{1DC85ACA-369C-4434-B04E-417D8B11B123}" destId="{486B20C5-91A5-4C36-8053-3B9ACF3D938D}" srcOrd="2" destOrd="0" presId="urn:microsoft.com/office/officeart/2005/8/layout/arrow2"/>
    <dgm:cxn modelId="{4177ADD2-2203-4FA8-A9F0-87763F23B439}" type="presParOf" srcId="{1DC85ACA-369C-4434-B04E-417D8B11B123}" destId="{762E8C8B-CBB3-47CF-BB93-4E34DA5A865B}" srcOrd="3" destOrd="0" presId="urn:microsoft.com/office/officeart/2005/8/layout/arrow2"/>
    <dgm:cxn modelId="{D921E1B2-27D3-4A0B-9162-8B7BCC549075}" type="presParOf" srcId="{1DC85ACA-369C-4434-B04E-417D8B11B123}" destId="{CC2DC6BB-4BD5-444C-A232-89F7B6D9B5AD}" srcOrd="4" destOrd="0" presId="urn:microsoft.com/office/officeart/2005/8/layout/arrow2"/>
    <dgm:cxn modelId="{F2C0E83D-06EF-4D02-A92C-24D3B8477410}"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634989"/>
        <a:ext cx="2310380" cy="4924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CB619772-98ED-4F40-A240-80B809A425DF}" type="datetimeFigureOut">
              <a:rPr lang="en-US" smtClean="0"/>
              <a:t>4/13/2018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21DDE5A-4190-4FB8-9C97-E7A7B0BAAB26}" type="slidenum">
              <a:rPr lang="en-US" smtClean="0"/>
              <a:t>‹#›</a:t>
            </a:fld>
            <a:endParaRPr lang="en-US"/>
          </a:p>
        </p:txBody>
      </p:sp>
    </p:spTree>
    <p:extLst>
      <p:ext uri="{BB962C8B-B14F-4D97-AF65-F5344CB8AC3E}">
        <p14:creationId xmlns:p14="http://schemas.microsoft.com/office/powerpoint/2010/main" val="390394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students have had traumatic experiences.</a:t>
            </a:r>
          </a:p>
          <a:p>
            <a:endParaRPr lang="en-US" dirty="0" smtClean="0"/>
          </a:p>
          <a:p>
            <a:r>
              <a:rPr lang="en-US" dirty="0" smtClean="0"/>
              <a:t>Studies now show that nearly every school has children who have been exposed to overwhelming experiences, such as witnessing violence between their caretakers, being the direct targets of abuse, and other kinds of adversity. The Adverse Childhood Experiences (ACE) study found higher levels of traumatic experiences in the general population than previously imagined. Among the approximately 17,000 adults surveyed, just over 50% reported having experienced at least one form of childhood adversity. These included physical, emotional or sexual abuse; witnessing their mother treated violently; having a parent with substance abuse or mental health issues; or, living in a household with an adult who had spent time in prison.</a:t>
            </a:r>
          </a:p>
          <a:p>
            <a:endParaRPr lang="en-US" dirty="0" smtClean="0"/>
          </a:p>
          <a:p>
            <a:r>
              <a:rPr lang="en-US" dirty="0" smtClean="0"/>
              <a:t>If we add those who are chronically bullied, experience periods of homelessness, live in the proximity of pervasive community violence, flee war-torn countries, undergo multiple invasive medical procedures, or live with a parent traumatized by recent combat, the number of children affected by significant adversity grows even larger.</a:t>
            </a:r>
          </a:p>
          <a:p>
            <a:endParaRPr lang="en-US" dirty="0" smtClean="0"/>
          </a:p>
          <a:p>
            <a:r>
              <a:rPr lang="en-US" dirty="0" smtClean="0"/>
              <a:t>Experts explain that trauma is not an event itself, but rather a response to one or more overwhelmingly stressful events where one’s ability to cope is dramatically undermined. These experiences in childhood can lead to a cascade of social, emotional and academic difficulties. As students get older, exposure to traumatic experiences can also lead to the adoption of self-medicating behaviors such as substance abuse, smoking, and overeating. All of these responses to traumatic events can interfere with a child’s ability to learn at school.</a:t>
            </a:r>
          </a:p>
          <a:p>
            <a:endParaRPr lang="en-US" dirty="0"/>
          </a:p>
        </p:txBody>
      </p:sp>
      <p:sp>
        <p:nvSpPr>
          <p:cNvPr id="4" name="Slide Number Placeholder 3"/>
          <p:cNvSpPr>
            <a:spLocks noGrp="1"/>
          </p:cNvSpPr>
          <p:nvPr>
            <p:ph type="sldNum" sz="quarter" idx="10"/>
          </p:nvPr>
        </p:nvSpPr>
        <p:spPr/>
        <p:txBody>
          <a:bodyPr/>
          <a:lstStyle/>
          <a:p>
            <a:fld id="{F1AE3B17-8266-47E2-8308-51BF59988A33}" type="slidenum">
              <a:rPr lang="en-US" smtClean="0"/>
              <a:t>6</a:t>
            </a:fld>
            <a:endParaRPr lang="en-US"/>
          </a:p>
        </p:txBody>
      </p:sp>
    </p:spTree>
    <p:extLst>
      <p:ext uri="{BB962C8B-B14F-4D97-AF65-F5344CB8AC3E}">
        <p14:creationId xmlns:p14="http://schemas.microsoft.com/office/powerpoint/2010/main" val="394274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150532" name="Slide Number Placeholder 3"/>
          <p:cNvSpPr txBox="1">
            <a:spLocks noGrp="1"/>
          </p:cNvSpPr>
          <p:nvPr/>
        </p:nvSpPr>
        <p:spPr bwMode="auto">
          <a:xfrm>
            <a:off x="4009702" y="8894603"/>
            <a:ext cx="3067373" cy="46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1" tIns="46966" rIns="93931" bIns="46966" anchor="b"/>
          <a:lstStyle>
            <a:lvl1pPr defTabSz="931863" eaLnBrk="0" hangingPunct="0">
              <a:spcBef>
                <a:spcPct val="30000"/>
              </a:spcBef>
              <a:defRPr sz="1200">
                <a:solidFill>
                  <a:schemeClr val="tx1"/>
                </a:solidFill>
                <a:latin typeface="Arial" pitchFamily="34" charset="0"/>
                <a:ea typeface="ＭＳ Ｐゴシック" pitchFamily="34" charset="-128"/>
              </a:defRPr>
            </a:lvl1pPr>
            <a:lvl2pPr marL="37931725" indent="-37474525" defTabSz="931863" eaLnBrk="0" hangingPunct="0">
              <a:spcBef>
                <a:spcPct val="30000"/>
              </a:spcBef>
              <a:defRPr sz="1200">
                <a:solidFill>
                  <a:schemeClr val="tx1"/>
                </a:solidFill>
                <a:latin typeface="Arial" pitchFamily="34" charset="0"/>
                <a:ea typeface="ＭＳ Ｐゴシック" pitchFamily="34" charset="-128"/>
              </a:defRPr>
            </a:lvl2pPr>
            <a:lvl3pPr marL="1143000" indent="-228600" defTabSz="931863" eaLnBrk="0" hangingPunct="0">
              <a:spcBef>
                <a:spcPct val="30000"/>
              </a:spcBef>
              <a:defRPr sz="1200">
                <a:solidFill>
                  <a:schemeClr val="tx1"/>
                </a:solidFill>
                <a:latin typeface="Arial" pitchFamily="34" charset="0"/>
                <a:ea typeface="ＭＳ Ｐゴシック" pitchFamily="34" charset="-128"/>
              </a:defRPr>
            </a:lvl3pPr>
            <a:lvl4pPr marL="1600200" indent="-228600" defTabSz="931863" eaLnBrk="0" hangingPunct="0">
              <a:spcBef>
                <a:spcPct val="30000"/>
              </a:spcBef>
              <a:defRPr sz="1200">
                <a:solidFill>
                  <a:schemeClr val="tx1"/>
                </a:solidFill>
                <a:latin typeface="Arial" pitchFamily="34" charset="0"/>
                <a:ea typeface="ＭＳ Ｐゴシック" pitchFamily="34" charset="-128"/>
              </a:defRPr>
            </a:lvl4pPr>
            <a:lvl5pPr marL="2057400" indent="-228600" defTabSz="931863" eaLnBrk="0" hangingPunct="0">
              <a:spcBef>
                <a:spcPct val="30000"/>
              </a:spcBef>
              <a:defRPr sz="1200">
                <a:solidFill>
                  <a:schemeClr val="tx1"/>
                </a:solidFill>
                <a:latin typeface="Arial" pitchFamily="34" charset="0"/>
                <a:ea typeface="ＭＳ Ｐゴシック" pitchFamily="3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a:spcBef>
                <a:spcPct val="0"/>
              </a:spcBef>
              <a:buFontTx/>
              <a:buNone/>
            </a:pPr>
            <a:fld id="{6049E052-4EA7-4D0A-A058-ABE3FC77EBAC}" type="slidenum">
              <a:rPr lang="en-US" altLang="en-US">
                <a:ea typeface="Osaka" charset="-128"/>
              </a:rPr>
              <a:pPr algn="r">
                <a:spcBef>
                  <a:spcPct val="0"/>
                </a:spcBef>
                <a:buFontTx/>
                <a:buNone/>
              </a:pPr>
              <a:t>28</a:t>
            </a:fld>
            <a:endParaRPr lang="en-US" altLang="en-US">
              <a:ea typeface="Osaka"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Children’s responses to trauma are complex and are different from those of adults. </a:t>
            </a:r>
          </a:p>
          <a:p>
            <a:endParaRPr lang="en-US" dirty="0" smtClean="0"/>
          </a:p>
          <a:p>
            <a:r>
              <a:rPr lang="en-US" dirty="0" smtClean="0"/>
              <a:t>Children’s traumatizing experiences can compromise all areas of childhood development, including identity development, cognitive processing, body integrity, ability to manage behavior, affect tolerance, spiritual and moral development, and ability to trust self and others. </a:t>
            </a:r>
          </a:p>
          <a:p>
            <a:endParaRPr lang="en-US" dirty="0" smtClean="0"/>
          </a:p>
          <a:p>
            <a:r>
              <a:rPr lang="en-US" dirty="0" smtClean="0"/>
              <a:t>The human brain is a social organ that is shaped by experience, and that is shaped in order to respond to the experience that you’re having. So particularly earlier in life, if you're in a constant state of terror; your brain is shaped to be on alert for danger, and to try to make those terrible feelings go away. </a:t>
            </a:r>
          </a:p>
          <a:p>
            <a:endParaRPr lang="en-US" dirty="0" smtClean="0"/>
          </a:p>
          <a:p>
            <a:r>
              <a:rPr lang="en-US" dirty="0" smtClean="0"/>
              <a:t>The brain gets very confused. And that leads to problems with excessive anger, excessive shutting down, and doing things like taking drugs to make yourself feel better. These things are almost always the result of having a brain that is set to feel in danger and fear. </a:t>
            </a:r>
          </a:p>
          <a:p>
            <a:endParaRPr lang="en-US" dirty="0" smtClean="0"/>
          </a:p>
          <a:p>
            <a:r>
              <a:rPr lang="en-US" dirty="0" smtClean="0"/>
              <a:t>As you grow up an get a more stable brain, these early traumatic events can still cause changes that make you hyper-alert to danger, and hypo-alert to the pleasures of everyday life. </a:t>
            </a:r>
          </a:p>
          <a:p>
            <a:endParaRPr lang="en-US" dirty="0" smtClean="0"/>
          </a:p>
          <a:p>
            <a:r>
              <a:rPr lang="en-US" dirty="0" smtClean="0"/>
              <a:t>The brain is formed by feedback from the environment. It's a profoundly relational part of our body</a:t>
            </a:r>
            <a:endParaRPr lang="en-US" dirty="0"/>
          </a:p>
        </p:txBody>
      </p:sp>
      <p:sp>
        <p:nvSpPr>
          <p:cNvPr id="4" name="Slide Number Placeholder 3"/>
          <p:cNvSpPr>
            <a:spLocks noGrp="1"/>
          </p:cNvSpPr>
          <p:nvPr>
            <p:ph type="sldNum" sz="quarter" idx="10"/>
          </p:nvPr>
        </p:nvSpPr>
        <p:spPr/>
        <p:txBody>
          <a:bodyPr/>
          <a:lstStyle/>
          <a:p>
            <a:fld id="{F1AE3B17-8266-47E2-8308-51BF59988A33}" type="slidenum">
              <a:rPr lang="en-US" smtClean="0"/>
              <a:t>8</a:t>
            </a:fld>
            <a:endParaRPr lang="en-US"/>
          </a:p>
        </p:txBody>
      </p:sp>
    </p:spTree>
    <p:extLst>
      <p:ext uri="{BB962C8B-B14F-4D97-AF65-F5344CB8AC3E}">
        <p14:creationId xmlns:p14="http://schemas.microsoft.com/office/powerpoint/2010/main" val="178861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1E141-2C36-48CB-B9DB-6886DB4A2CC4}" type="slidenum">
              <a:rPr lang="en-US" smtClean="0"/>
              <a:t>10</a:t>
            </a:fld>
            <a:endParaRPr lang="en-US"/>
          </a:p>
        </p:txBody>
      </p:sp>
    </p:spTree>
    <p:extLst>
      <p:ext uri="{BB962C8B-B14F-4D97-AF65-F5344CB8AC3E}">
        <p14:creationId xmlns:p14="http://schemas.microsoft.com/office/powerpoint/2010/main" val="236785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2016 Children’s Mental Health Report</a:t>
            </a:r>
          </a:p>
          <a:p>
            <a:r>
              <a:rPr lang="en-US" dirty="0" smtClean="0"/>
              <a:t>Mental health disorders are the most common health issues faced by our nation’s school-aged children. One in five children suffers from a mental health or learning disorder, and 80% of chronic mental disorders begin in childhood. There is an urgent need to identify the signs of these conditions early in life if children are to get the care and support they need to thrive.¹</a:t>
            </a:r>
          </a:p>
          <a:p>
            <a:r>
              <a:rPr lang="en-US" dirty="0" smtClean="0"/>
              <a:t>Children struggling with mental health and learning disorders are at risk for poor outcomes in school and in life, and outdated approaches to discipline are only making matters worse. Instead of putting kids further at risk, schools should be identifying and supporting at-risk children. A widely deployed, integrated system of evidence-supported, school-based mental health and preventive services is needed. If we want to help our children and our schools, we cannot wait.</a:t>
            </a:r>
            <a:endParaRPr lang="en-US" dirty="0"/>
          </a:p>
        </p:txBody>
      </p:sp>
      <p:sp>
        <p:nvSpPr>
          <p:cNvPr id="4" name="Slide Number Placeholder 3"/>
          <p:cNvSpPr>
            <a:spLocks noGrp="1"/>
          </p:cNvSpPr>
          <p:nvPr>
            <p:ph type="sldNum" sz="quarter" idx="10"/>
          </p:nvPr>
        </p:nvSpPr>
        <p:spPr/>
        <p:txBody>
          <a:bodyPr/>
          <a:lstStyle/>
          <a:p>
            <a:fld id="{D84898C1-2786-4DB3-B3FC-E53349D2103D}" type="slidenum">
              <a:rPr lang="en-US" smtClean="0"/>
              <a:t>11</a:t>
            </a:fld>
            <a:endParaRPr lang="en-US"/>
          </a:p>
        </p:txBody>
      </p:sp>
    </p:spTree>
    <p:extLst>
      <p:ext uri="{BB962C8B-B14F-4D97-AF65-F5344CB8AC3E}">
        <p14:creationId xmlns:p14="http://schemas.microsoft.com/office/powerpoint/2010/main" val="164625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DDE5A-4190-4FB8-9C97-E7A7B0BAAB26}" type="slidenum">
              <a:rPr lang="en-US" smtClean="0"/>
              <a:t>15</a:t>
            </a:fld>
            <a:endParaRPr lang="en-US"/>
          </a:p>
        </p:txBody>
      </p:sp>
    </p:spTree>
    <p:extLst>
      <p:ext uri="{BB962C8B-B14F-4D97-AF65-F5344CB8AC3E}">
        <p14:creationId xmlns:p14="http://schemas.microsoft.com/office/powerpoint/2010/main" val="86681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 mission and purpose of school has long been debated; however, there is general agreement that schools should promote learning for the purpose of creating productive citizens. In the education reform era, schools are held accountable for academic learning through student performance assessments. </a:t>
            </a:r>
          </a:p>
          <a:p>
            <a:endParaRPr lang="en-US" dirty="0" smtClean="0"/>
          </a:p>
          <a:p>
            <a:r>
              <a:rPr lang="en-US" dirty="0" smtClean="0"/>
              <a:t>Research demonstrates that students with good mental health are more successful in school. </a:t>
            </a:r>
          </a:p>
          <a:p>
            <a:r>
              <a:rPr lang="en-US" dirty="0" smtClean="0"/>
              <a:t>A recent longitudinal study provided strong evidence that interventions that strengthened students’ social, emotional, and decision-making skills also positively affected their academic achievement in terms of higher standardized test scores and better grades (Fleming et al., 2015). Research also demonstrated that there is a societal benefit to investing in the positive mental health of students. For example, it is known that students who are struggling emotionally and behaviorally are more likely to drop out of school. A study by the Teacher’s College at Columbia University (2015) estimated that the United States loses $192 billion (1.6% of the gross domestic product) in combined income and tax revenue with each cohort of students who fail to complete high school. </a:t>
            </a:r>
            <a:endParaRPr lang="en-US" dirty="0"/>
          </a:p>
        </p:txBody>
      </p:sp>
      <p:sp>
        <p:nvSpPr>
          <p:cNvPr id="4" name="Slide Number Placeholder 3"/>
          <p:cNvSpPr>
            <a:spLocks noGrp="1"/>
          </p:cNvSpPr>
          <p:nvPr>
            <p:ph type="sldNum" sz="quarter" idx="10"/>
          </p:nvPr>
        </p:nvSpPr>
        <p:spPr/>
        <p:txBody>
          <a:bodyPr/>
          <a:lstStyle/>
          <a:p>
            <a:fld id="{D84898C1-2786-4DB3-B3FC-E53349D2103D}" type="slidenum">
              <a:rPr lang="en-US" smtClean="0"/>
              <a:t>16</a:t>
            </a:fld>
            <a:endParaRPr lang="en-US"/>
          </a:p>
        </p:txBody>
      </p:sp>
    </p:spTree>
    <p:extLst>
      <p:ext uri="{BB962C8B-B14F-4D97-AF65-F5344CB8AC3E}">
        <p14:creationId xmlns:p14="http://schemas.microsoft.com/office/powerpoint/2010/main" val="297142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r>
              <a:rPr lang="en-US">
                <a:latin typeface="Times New Roman" pitchFamily="-108" charset="0"/>
              </a:rPr>
              <a:t>NOTICE GREEN GOES IS FOR “ALL”</a:t>
            </a:r>
          </a:p>
        </p:txBody>
      </p:sp>
      <p:sp>
        <p:nvSpPr>
          <p:cNvPr id="202756" name="Slide Number Placeholder 3"/>
          <p:cNvSpPr>
            <a:spLocks noGrp="1"/>
          </p:cNvSpPr>
          <p:nvPr>
            <p:ph type="sldNum" sz="quarter" idx="5"/>
          </p:nvPr>
        </p:nvSpPr>
        <p:spPr>
          <a:noFill/>
        </p:spPr>
        <p:txBody>
          <a:bodyPr/>
          <a:lstStyle/>
          <a:p>
            <a:fld id="{11C8C1E9-8A88-F446-BCC4-61CFE85B8220}" type="slidenum">
              <a:rPr lang="en-US">
                <a:latin typeface="Times New Roman" pitchFamily="-108" charset="0"/>
                <a:ea typeface="Arial" pitchFamily="-108" charset="0"/>
                <a:cs typeface="Arial" pitchFamily="-108" charset="0"/>
              </a:rPr>
              <a:pPr/>
              <a:t>20</a:t>
            </a:fld>
            <a:endParaRPr lang="en-US">
              <a:latin typeface="Times New Roman" pitchFamily="-108" charset="0"/>
              <a:ea typeface="Arial" pitchFamily="-108" charset="0"/>
              <a:cs typeface="Arial" pitchFamily="-10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4009702" y="8894603"/>
            <a:ext cx="3067373" cy="46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1" tIns="46966" rIns="93931" bIns="46966" anchor="b"/>
          <a:lstStyle>
            <a:lvl1pPr defTabSz="931863" eaLnBrk="0" hangingPunct="0">
              <a:spcBef>
                <a:spcPct val="30000"/>
              </a:spcBef>
              <a:defRPr sz="1200">
                <a:solidFill>
                  <a:schemeClr val="tx1"/>
                </a:solidFill>
                <a:latin typeface="Arial" pitchFamily="34" charset="0"/>
                <a:ea typeface="ＭＳ Ｐゴシック" pitchFamily="34" charset="-128"/>
              </a:defRPr>
            </a:lvl1pPr>
            <a:lvl2pPr marL="37931725" indent="-37474525" defTabSz="931863" eaLnBrk="0" hangingPunct="0">
              <a:spcBef>
                <a:spcPct val="30000"/>
              </a:spcBef>
              <a:defRPr sz="1200">
                <a:solidFill>
                  <a:schemeClr val="tx1"/>
                </a:solidFill>
                <a:latin typeface="Arial" pitchFamily="34" charset="0"/>
                <a:ea typeface="ＭＳ Ｐゴシック" pitchFamily="34" charset="-128"/>
              </a:defRPr>
            </a:lvl2pPr>
            <a:lvl3pPr marL="1143000" indent="-228600" defTabSz="931863" eaLnBrk="0" hangingPunct="0">
              <a:spcBef>
                <a:spcPct val="30000"/>
              </a:spcBef>
              <a:defRPr sz="1200">
                <a:solidFill>
                  <a:schemeClr val="tx1"/>
                </a:solidFill>
                <a:latin typeface="Arial" pitchFamily="34" charset="0"/>
                <a:ea typeface="ＭＳ Ｐゴシック" pitchFamily="34" charset="-128"/>
              </a:defRPr>
            </a:lvl3pPr>
            <a:lvl4pPr marL="1600200" indent="-228600" defTabSz="931863" eaLnBrk="0" hangingPunct="0">
              <a:spcBef>
                <a:spcPct val="30000"/>
              </a:spcBef>
              <a:defRPr sz="1200">
                <a:solidFill>
                  <a:schemeClr val="tx1"/>
                </a:solidFill>
                <a:latin typeface="Arial" pitchFamily="34" charset="0"/>
                <a:ea typeface="ＭＳ Ｐゴシック" pitchFamily="34" charset="-128"/>
              </a:defRPr>
            </a:lvl4pPr>
            <a:lvl5pPr marL="2057400" indent="-228600" defTabSz="931863" eaLnBrk="0" hangingPunct="0">
              <a:spcBef>
                <a:spcPct val="30000"/>
              </a:spcBef>
              <a:defRPr sz="1200">
                <a:solidFill>
                  <a:schemeClr val="tx1"/>
                </a:solidFill>
                <a:latin typeface="Arial" pitchFamily="34" charset="0"/>
                <a:ea typeface="ＭＳ Ｐゴシック" pitchFamily="3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a:spcBef>
                <a:spcPct val="0"/>
              </a:spcBef>
              <a:buFontTx/>
              <a:buNone/>
            </a:pPr>
            <a:fld id="{457FF104-237E-47B6-B3E8-711461366F12}" type="slidenum">
              <a:rPr lang="en-US" altLang="en-US">
                <a:ea typeface="Osaka" charset="-128"/>
              </a:rPr>
              <a:pPr algn="r">
                <a:spcBef>
                  <a:spcPct val="0"/>
                </a:spcBef>
                <a:buFontTx/>
                <a:buNone/>
              </a:pPr>
              <a:t>26</a:t>
            </a:fld>
            <a:endParaRPr lang="en-US" altLang="en-US">
              <a:ea typeface="Osaka" charset="-128"/>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93AB3F0-C6E1-48EA-91D5-35063E14E5A2}" type="datetimeFigureOut">
              <a:rPr lang="en-US" smtClean="0"/>
              <a:t>4/13/2018</a:t>
            </a:fld>
            <a:endParaRPr lang="en-US"/>
          </a:p>
        </p:txBody>
      </p:sp>
      <p:sp>
        <p:nvSpPr>
          <p:cNvPr id="16" name="Slide Number Placeholder 15"/>
          <p:cNvSpPr>
            <a:spLocks noGrp="1"/>
          </p:cNvSpPr>
          <p:nvPr>
            <p:ph type="sldNum" sz="quarter" idx="11"/>
          </p:nvPr>
        </p:nvSpPr>
        <p:spPr/>
        <p:txBody>
          <a:bodyPr/>
          <a:lstStyle/>
          <a:p>
            <a:fld id="{9E0D6D6D-3B59-45B6-A73E-B1DC607CEBF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3AB3F0-C6E1-48EA-91D5-35063E14E5A2}"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D6D6D-3B59-45B6-A73E-B1DC607CEB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3AB3F0-C6E1-48EA-91D5-35063E14E5A2}"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D6D6D-3B59-45B6-A73E-B1DC607CEB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93AB3F0-C6E1-48EA-91D5-35063E14E5A2}" type="datetimeFigureOut">
              <a:rPr lang="en-US" smtClean="0"/>
              <a:t>4/13/2018</a:t>
            </a:fld>
            <a:endParaRPr lang="en-US"/>
          </a:p>
        </p:txBody>
      </p:sp>
      <p:sp>
        <p:nvSpPr>
          <p:cNvPr id="15" name="Slide Number Placeholder 14"/>
          <p:cNvSpPr>
            <a:spLocks noGrp="1"/>
          </p:cNvSpPr>
          <p:nvPr>
            <p:ph type="sldNum" sz="quarter" idx="15"/>
          </p:nvPr>
        </p:nvSpPr>
        <p:spPr/>
        <p:txBody>
          <a:bodyPr/>
          <a:lstStyle>
            <a:lvl1pPr algn="ctr">
              <a:defRPr/>
            </a:lvl1pPr>
          </a:lstStyle>
          <a:p>
            <a:fld id="{9E0D6D6D-3B59-45B6-A73E-B1DC607CEBFC}"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3AB3F0-C6E1-48EA-91D5-35063E14E5A2}"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D6D6D-3B59-45B6-A73E-B1DC607CEBFC}"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3AB3F0-C6E1-48EA-91D5-35063E14E5A2}"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D6D6D-3B59-45B6-A73E-B1DC607CEBF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E0D6D6D-3B59-45B6-A73E-B1DC607CEBFC}"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93AB3F0-C6E1-48EA-91D5-35063E14E5A2}" type="datetimeFigureOut">
              <a:rPr lang="en-US" smtClean="0"/>
              <a:t>4/13/2018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3AB3F0-C6E1-48EA-91D5-35063E14E5A2}"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D6D6D-3B59-45B6-A73E-B1DC607CEBF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AB3F0-C6E1-48EA-91D5-35063E14E5A2}"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D6D6D-3B59-45B6-A73E-B1DC607CEB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93AB3F0-C6E1-48EA-91D5-35063E14E5A2}" type="datetimeFigureOut">
              <a:rPr lang="en-US" smtClean="0"/>
              <a:t>4/13/2018</a:t>
            </a:fld>
            <a:endParaRPr lang="en-US"/>
          </a:p>
        </p:txBody>
      </p:sp>
      <p:sp>
        <p:nvSpPr>
          <p:cNvPr id="9" name="Slide Number Placeholder 8"/>
          <p:cNvSpPr>
            <a:spLocks noGrp="1"/>
          </p:cNvSpPr>
          <p:nvPr>
            <p:ph type="sldNum" sz="quarter" idx="15"/>
          </p:nvPr>
        </p:nvSpPr>
        <p:spPr/>
        <p:txBody>
          <a:bodyPr/>
          <a:lstStyle/>
          <a:p>
            <a:fld id="{9E0D6D6D-3B59-45B6-A73E-B1DC607CEBFC}"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93AB3F0-C6E1-48EA-91D5-35063E14E5A2}" type="datetimeFigureOut">
              <a:rPr lang="en-US" smtClean="0"/>
              <a:t>4/13/2018</a:t>
            </a:fld>
            <a:endParaRPr lang="en-US"/>
          </a:p>
        </p:txBody>
      </p:sp>
      <p:sp>
        <p:nvSpPr>
          <p:cNvPr id="9" name="Slide Number Placeholder 8"/>
          <p:cNvSpPr>
            <a:spLocks noGrp="1"/>
          </p:cNvSpPr>
          <p:nvPr>
            <p:ph type="sldNum" sz="quarter" idx="11"/>
          </p:nvPr>
        </p:nvSpPr>
        <p:spPr/>
        <p:txBody>
          <a:bodyPr/>
          <a:lstStyle/>
          <a:p>
            <a:fld id="{9E0D6D6D-3B59-45B6-A73E-B1DC607CEBF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93AB3F0-C6E1-48EA-91D5-35063E14E5A2}" type="datetimeFigureOut">
              <a:rPr lang="en-US" smtClean="0"/>
              <a:t>4/13/2018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E0D6D6D-3B59-45B6-A73E-B1DC607CEBFC}"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BIMAS%20Reports/RIDES%20Baseline%20Self%20Report_OMS%20Feb%20201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eartmindonline.org/resources/daniel-siegel-flipping-your-li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vzKryaN44s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aIC-Io441v4&amp;t=220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657600"/>
            <a:ext cx="8153400" cy="2438400"/>
          </a:xfrm>
        </p:spPr>
        <p:txBody>
          <a:bodyPr>
            <a:normAutofit/>
          </a:bodyPr>
          <a:lstStyle/>
          <a:p>
            <a:endParaRPr lang="en-US" dirty="0"/>
          </a:p>
          <a:p>
            <a:r>
              <a:rPr lang="en-US" dirty="0" smtClean="0"/>
              <a:t>Tami </a:t>
            </a:r>
            <a:r>
              <a:rPr lang="en-US" dirty="0" smtClean="0"/>
              <a:t>Sullivan &amp; Cory Borsch</a:t>
            </a:r>
          </a:p>
          <a:p>
            <a:r>
              <a:rPr lang="en-US" dirty="0" smtClean="0"/>
              <a:t>RIDES Team: Edward Blanch, Stacy Baum </a:t>
            </a:r>
          </a:p>
          <a:p>
            <a:r>
              <a:rPr lang="en-US" dirty="0" smtClean="0"/>
              <a:t>&amp; Ashley Williams</a:t>
            </a:r>
            <a:endParaRPr lang="en-US" dirty="0" smtClean="0"/>
          </a:p>
          <a:p>
            <a:r>
              <a:rPr lang="en-US" dirty="0" smtClean="0"/>
              <a:t>SUNY Oswego, Counseling </a:t>
            </a:r>
            <a:r>
              <a:rPr lang="en-US" dirty="0" smtClean="0"/>
              <a:t>and Psychological Services</a:t>
            </a:r>
            <a:endParaRPr lang="en-US" dirty="0"/>
          </a:p>
        </p:txBody>
      </p:sp>
      <p:sp>
        <p:nvSpPr>
          <p:cNvPr id="2" name="Title 1"/>
          <p:cNvSpPr>
            <a:spLocks noGrp="1"/>
          </p:cNvSpPr>
          <p:nvPr>
            <p:ph type="ctrTitle"/>
          </p:nvPr>
        </p:nvSpPr>
        <p:spPr>
          <a:xfrm>
            <a:off x="685800" y="1143001"/>
            <a:ext cx="7772400" cy="2457450"/>
          </a:xfrm>
        </p:spPr>
        <p:txBody>
          <a:bodyPr>
            <a:normAutofit/>
          </a:bodyPr>
          <a:lstStyle/>
          <a:p>
            <a:r>
              <a:rPr lang="en-US" b="1" dirty="0">
                <a:solidFill>
                  <a:schemeClr val="accent2">
                    <a:lumMod val="75000"/>
                  </a:schemeClr>
                </a:solidFill>
              </a:rPr>
              <a:t>Mental Health Counselors in Schools: A New </a:t>
            </a:r>
            <a:r>
              <a:rPr lang="en-US" b="1" dirty="0" smtClean="0">
                <a:solidFill>
                  <a:schemeClr val="accent2">
                    <a:lumMod val="75000"/>
                  </a:schemeClr>
                </a:solidFill>
              </a:rPr>
              <a:t>Frontier</a:t>
            </a:r>
            <a:r>
              <a:rPr lang="en-US" b="1" dirty="0" smtClean="0"/>
              <a:t/>
            </a:r>
            <a:br>
              <a:rPr lang="en-US" b="1" dirty="0" smtClean="0"/>
            </a:br>
            <a:r>
              <a:rPr lang="en-US" sz="2800" i="1" dirty="0" smtClean="0"/>
              <a:t>Responsive </a:t>
            </a:r>
            <a:r>
              <a:rPr lang="en-US" sz="2800" i="1" dirty="0" smtClean="0"/>
              <a:t>Interventions Designed to Empower Students (RIDES)</a:t>
            </a:r>
            <a:endParaRPr lang="en-US" sz="2800" i="1" dirty="0"/>
          </a:p>
        </p:txBody>
      </p:sp>
    </p:spTree>
    <p:extLst>
      <p:ext uri="{BB962C8B-B14F-4D97-AF65-F5344CB8AC3E}">
        <p14:creationId xmlns:p14="http://schemas.microsoft.com/office/powerpoint/2010/main" val="404872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696200" cy="605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13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Mental health disorders are the most common health issues faced by our nation’s school-aged children. </a:t>
            </a:r>
            <a:endParaRPr lang="en-US" sz="2400" dirty="0" smtClean="0"/>
          </a:p>
          <a:p>
            <a:r>
              <a:rPr lang="en-US" sz="2400" dirty="0" smtClean="0"/>
              <a:t>One </a:t>
            </a:r>
            <a:r>
              <a:rPr lang="en-US" sz="2400" dirty="0"/>
              <a:t>in five children suffers from a mental health or learning </a:t>
            </a:r>
            <a:r>
              <a:rPr lang="en-US" sz="2400" dirty="0" smtClean="0"/>
              <a:t>disorder.</a:t>
            </a:r>
          </a:p>
          <a:p>
            <a:r>
              <a:rPr lang="en-US" sz="2400" dirty="0" smtClean="0"/>
              <a:t>80</a:t>
            </a:r>
            <a:r>
              <a:rPr lang="en-US" sz="2400" dirty="0"/>
              <a:t>% of chronic mental disorders begin in childhood. There is an urgent need to identify the signs of these conditions early in life if children are to get the care and support they need to thrive</a:t>
            </a:r>
          </a:p>
        </p:txBody>
      </p:sp>
      <p:sp>
        <p:nvSpPr>
          <p:cNvPr id="2" name="Title 1"/>
          <p:cNvSpPr>
            <a:spLocks noGrp="1"/>
          </p:cNvSpPr>
          <p:nvPr>
            <p:ph type="title"/>
          </p:nvPr>
        </p:nvSpPr>
        <p:spPr/>
        <p:txBody>
          <a:bodyPr/>
          <a:lstStyle/>
          <a:p>
            <a:r>
              <a:rPr lang="en-US" dirty="0" smtClean="0">
                <a:solidFill>
                  <a:schemeClr val="accent2">
                    <a:lumMod val="75000"/>
                  </a:schemeClr>
                </a:solidFill>
              </a:rPr>
              <a:t>Mental Health Trends</a:t>
            </a:r>
            <a:endParaRPr lang="en-US" dirty="0">
              <a:solidFill>
                <a:schemeClr val="accent2">
                  <a:lumMod val="75000"/>
                </a:schemeClr>
              </a:solidFill>
            </a:endParaRPr>
          </a:p>
        </p:txBody>
      </p:sp>
    </p:spTree>
    <p:extLst>
      <p:ext uri="{BB962C8B-B14F-4D97-AF65-F5344CB8AC3E}">
        <p14:creationId xmlns:p14="http://schemas.microsoft.com/office/powerpoint/2010/main" val="42645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71600"/>
            <a:ext cx="7886700" cy="4805363"/>
          </a:xfrm>
        </p:spPr>
        <p:txBody>
          <a:bodyPr>
            <a:normAutofit fontScale="92500" lnSpcReduction="10000"/>
          </a:bodyPr>
          <a:lstStyle/>
          <a:p>
            <a:pPr marL="225425" indent="-225425">
              <a:spcBef>
                <a:spcPct val="0"/>
              </a:spcBef>
              <a:spcAft>
                <a:spcPct val="40000"/>
              </a:spcAft>
              <a:buFont typeface="Arial" pitchFamily="34" charset="0"/>
              <a:buChar char="•"/>
            </a:pPr>
            <a:r>
              <a:rPr lang="en-US" altLang="en-US" sz="2000" dirty="0">
                <a:latin typeface="Calibri" pitchFamily="34" charset="0"/>
              </a:rPr>
              <a:t>9.5-14.2% of children birth to 5 have </a:t>
            </a:r>
            <a:r>
              <a:rPr lang="en-US" altLang="en-US" sz="2000" dirty="0" smtClean="0">
                <a:latin typeface="Calibri" pitchFamily="34" charset="0"/>
              </a:rPr>
              <a:t>social and emotional </a:t>
            </a:r>
            <a:r>
              <a:rPr lang="en-US" altLang="en-US" sz="2000" dirty="0">
                <a:latin typeface="Calibri" pitchFamily="34" charset="0"/>
              </a:rPr>
              <a:t>problems interfering with </a:t>
            </a:r>
            <a:r>
              <a:rPr lang="en-US" altLang="en-US" sz="2000" dirty="0" smtClean="0">
                <a:latin typeface="Calibri" pitchFamily="34" charset="0"/>
              </a:rPr>
              <a:t>functioning</a:t>
            </a:r>
          </a:p>
          <a:p>
            <a:pPr marL="0" indent="0">
              <a:spcBef>
                <a:spcPct val="0"/>
              </a:spcBef>
              <a:spcAft>
                <a:spcPct val="40000"/>
              </a:spcAft>
              <a:buNone/>
            </a:pPr>
            <a:endParaRPr lang="en-US" altLang="en-US" sz="2000" dirty="0">
              <a:latin typeface="Calibri" pitchFamily="34" charset="0"/>
            </a:endParaRPr>
          </a:p>
          <a:p>
            <a:pPr marL="225425" indent="-225425">
              <a:spcBef>
                <a:spcPct val="0"/>
              </a:spcBef>
              <a:spcAft>
                <a:spcPct val="40000"/>
              </a:spcAft>
              <a:buFont typeface="Arial" pitchFamily="34" charset="0"/>
              <a:buChar char="•"/>
            </a:pPr>
            <a:r>
              <a:rPr lang="en-US" altLang="en-US" sz="2000" dirty="0">
                <a:solidFill>
                  <a:srgbClr val="FF0000"/>
                </a:solidFill>
                <a:latin typeface="Calibri" pitchFamily="34" charset="0"/>
              </a:rPr>
              <a:t>21%</a:t>
            </a:r>
            <a:r>
              <a:rPr lang="en-US" altLang="en-US" sz="2000" dirty="0">
                <a:latin typeface="Calibri" pitchFamily="34" charset="0"/>
              </a:rPr>
              <a:t> of children and adolescents in the U.S. </a:t>
            </a:r>
            <a:r>
              <a:rPr lang="en-US" altLang="en-US" sz="2000" u="sng" dirty="0">
                <a:latin typeface="Calibri" pitchFamily="34" charset="0"/>
              </a:rPr>
              <a:t>meet diagnostic criteria </a:t>
            </a:r>
            <a:r>
              <a:rPr lang="en-US" altLang="en-US" sz="2000" dirty="0">
                <a:latin typeface="Calibri" pitchFamily="34" charset="0"/>
              </a:rPr>
              <a:t>for MH disorder with impaired functioning</a:t>
            </a:r>
          </a:p>
          <a:p>
            <a:pPr marL="225425" indent="-225425">
              <a:spcBef>
                <a:spcPct val="0"/>
              </a:spcBef>
              <a:spcAft>
                <a:spcPct val="40000"/>
              </a:spcAft>
              <a:buFont typeface="Arial" pitchFamily="34" charset="0"/>
              <a:buChar char="•"/>
            </a:pPr>
            <a:r>
              <a:rPr lang="en-US" altLang="en-US" sz="2000" dirty="0">
                <a:solidFill>
                  <a:srgbClr val="FF0000"/>
                </a:solidFill>
                <a:latin typeface="Calibri" pitchFamily="34" charset="0"/>
              </a:rPr>
              <a:t>16%</a:t>
            </a:r>
            <a:r>
              <a:rPr lang="en-US" altLang="en-US" sz="2000" dirty="0">
                <a:latin typeface="Calibri" pitchFamily="34" charset="0"/>
              </a:rPr>
              <a:t> of children and adolescents in the U.S. </a:t>
            </a:r>
            <a:r>
              <a:rPr lang="en-US" altLang="en-US" sz="2000" u="sng" dirty="0">
                <a:latin typeface="Calibri" pitchFamily="34" charset="0"/>
              </a:rPr>
              <a:t>have impaired MH functioning </a:t>
            </a:r>
            <a:r>
              <a:rPr lang="en-US" altLang="en-US" sz="2000" dirty="0">
                <a:latin typeface="Calibri" pitchFamily="34" charset="0"/>
              </a:rPr>
              <a:t>and do not meet criteria for a disorder</a:t>
            </a:r>
          </a:p>
          <a:p>
            <a:pPr marL="225425" indent="-225425">
              <a:spcBef>
                <a:spcPct val="0"/>
              </a:spcBef>
              <a:spcAft>
                <a:spcPct val="40000"/>
              </a:spcAft>
              <a:buFont typeface="Arial" pitchFamily="34" charset="0"/>
              <a:buChar char="•"/>
            </a:pPr>
            <a:r>
              <a:rPr lang="en-US" altLang="en-US" sz="2000" dirty="0">
                <a:solidFill>
                  <a:srgbClr val="FF0000"/>
                </a:solidFill>
                <a:latin typeface="Calibri" pitchFamily="34" charset="0"/>
              </a:rPr>
              <a:t>13%</a:t>
            </a:r>
            <a:r>
              <a:rPr lang="en-US" altLang="en-US" sz="2000" dirty="0">
                <a:latin typeface="Calibri" pitchFamily="34" charset="0"/>
              </a:rPr>
              <a:t> of school-aged, 10% of preschool children with normal functioning </a:t>
            </a:r>
            <a:r>
              <a:rPr lang="en-US" altLang="en-US" sz="2000" u="sng" dirty="0">
                <a:latin typeface="Calibri" pitchFamily="34" charset="0"/>
              </a:rPr>
              <a:t>have parents with </a:t>
            </a:r>
            <a:r>
              <a:rPr lang="ja-JP" altLang="en-US" sz="2000" u="sng" dirty="0">
                <a:latin typeface="Calibri" pitchFamily="34" charset="0"/>
              </a:rPr>
              <a:t>“</a:t>
            </a:r>
            <a:r>
              <a:rPr lang="en-US" altLang="ja-JP" sz="2000" u="sng" dirty="0">
                <a:latin typeface="Calibri" pitchFamily="34" charset="0"/>
              </a:rPr>
              <a:t>concerns</a:t>
            </a:r>
            <a:r>
              <a:rPr lang="ja-JP" altLang="en-US" sz="2000" u="sng" dirty="0" smtClean="0">
                <a:latin typeface="Calibri" pitchFamily="34" charset="0"/>
              </a:rPr>
              <a:t>”</a:t>
            </a:r>
            <a:endParaRPr lang="en-US" altLang="ja-JP" sz="2000" u="sng" dirty="0" smtClean="0">
              <a:latin typeface="Calibri" pitchFamily="34" charset="0"/>
            </a:endParaRPr>
          </a:p>
          <a:p>
            <a:pPr marL="0" indent="0">
              <a:spcBef>
                <a:spcPct val="0"/>
              </a:spcBef>
              <a:spcAft>
                <a:spcPct val="40000"/>
              </a:spcAft>
              <a:buNone/>
            </a:pPr>
            <a:r>
              <a:rPr lang="en-US" altLang="ja-JP" sz="2000" dirty="0" smtClean="0">
                <a:latin typeface="Calibri" pitchFamily="34" charset="0"/>
              </a:rPr>
              <a:t>________</a:t>
            </a:r>
          </a:p>
          <a:p>
            <a:pPr marL="0" indent="0">
              <a:spcBef>
                <a:spcPct val="0"/>
              </a:spcBef>
              <a:spcAft>
                <a:spcPct val="40000"/>
              </a:spcAft>
              <a:buNone/>
            </a:pPr>
            <a:r>
              <a:rPr lang="en-US" altLang="ja-JP" sz="2000" b="1" dirty="0" smtClean="0">
                <a:solidFill>
                  <a:srgbClr val="FF0000"/>
                </a:solidFill>
                <a:latin typeface="Calibri" pitchFamily="34" charset="0"/>
              </a:rPr>
              <a:t>50%</a:t>
            </a:r>
          </a:p>
          <a:p>
            <a:pPr marL="0" indent="0">
              <a:spcBef>
                <a:spcPct val="0"/>
              </a:spcBef>
              <a:spcAft>
                <a:spcPct val="40000"/>
              </a:spcAft>
              <a:buNone/>
            </a:pPr>
            <a:endParaRPr lang="en-US" altLang="ja-JP" sz="2000" b="1" dirty="0">
              <a:solidFill>
                <a:srgbClr val="FF0000"/>
              </a:solidFill>
              <a:latin typeface="Calibri" pitchFamily="34" charset="0"/>
            </a:endParaRPr>
          </a:p>
          <a:p>
            <a:pPr marL="0" indent="0">
              <a:spcBef>
                <a:spcPct val="0"/>
              </a:spcBef>
              <a:spcAft>
                <a:spcPct val="40000"/>
              </a:spcAft>
              <a:buNone/>
            </a:pPr>
            <a:r>
              <a:rPr lang="en-US" altLang="en-US" sz="1500" i="1" dirty="0" smtClean="0">
                <a:latin typeface="Calibri" pitchFamily="34" charset="0"/>
              </a:rPr>
              <a:t>							</a:t>
            </a:r>
            <a:r>
              <a:rPr lang="en-US" altLang="en-US" sz="1500" i="1" dirty="0" smtClean="0">
                <a:latin typeface="Calibri" pitchFamily="34" charset="0"/>
              </a:rPr>
              <a:t>								*CDC, 2016</a:t>
            </a:r>
            <a:endParaRPr lang="en-US" altLang="en-US" sz="1500" i="1" dirty="0">
              <a:latin typeface="Calibri" pitchFamily="34" charset="0"/>
            </a:endParaRPr>
          </a:p>
          <a:p>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Prevalence</a:t>
            </a:r>
            <a:endParaRPr lang="en-US" dirty="0">
              <a:solidFill>
                <a:schemeClr val="accent2">
                  <a:lumMod val="75000"/>
                </a:schemeClr>
              </a:solidFill>
            </a:endParaRPr>
          </a:p>
        </p:txBody>
      </p:sp>
    </p:spTree>
    <p:extLst>
      <p:ext uri="{BB962C8B-B14F-4D97-AF65-F5344CB8AC3E}">
        <p14:creationId xmlns:p14="http://schemas.microsoft.com/office/powerpoint/2010/main" val="3852225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200" dirty="0" smtClean="0"/>
          </a:p>
          <a:p>
            <a:endParaRPr lang="en-US" sz="3200" dirty="0"/>
          </a:p>
          <a:p>
            <a:pPr marL="0" indent="0">
              <a:buNone/>
            </a:pPr>
            <a:endParaRPr lang="en-US" sz="3200" dirty="0" smtClean="0"/>
          </a:p>
          <a:p>
            <a:pPr marL="0" indent="0">
              <a:buNone/>
            </a:pPr>
            <a:endParaRPr lang="en-US" sz="3200" dirty="0" smtClean="0"/>
          </a:p>
          <a:p>
            <a:endParaRPr lang="en-US" sz="3200" dirty="0"/>
          </a:p>
          <a:p>
            <a:pPr marL="0" indent="0">
              <a:buNone/>
            </a:pPr>
            <a:r>
              <a:rPr lang="en-US" sz="3200" dirty="0" smtClean="0">
                <a:solidFill>
                  <a:srgbClr val="002060"/>
                </a:solidFill>
              </a:rPr>
              <a:t>children with mental health problems go untreated</a:t>
            </a:r>
            <a:endParaRPr lang="en-US" sz="3200" dirty="0">
              <a:solidFill>
                <a:srgbClr val="002060"/>
              </a:solidFill>
            </a:endParaRPr>
          </a:p>
        </p:txBody>
      </p:sp>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10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t>
            </a:r>
            <a:r>
              <a:rPr lang="en-US" u="sng" dirty="0" smtClean="0"/>
              <a:t>A fragmented services system </a:t>
            </a:r>
            <a:r>
              <a:rPr lang="en-US" dirty="0" smtClean="0"/>
              <a:t>is one of several systemic barriers impeding the delivery of effective mental health care. Our interim report describes other problems, including…our failure to intervene early in childhood, and our Nation’s failure to recognize mental health care as a national priority.” </a:t>
            </a:r>
          </a:p>
          <a:p>
            <a:pPr marL="0" indent="0">
              <a:buNone/>
            </a:pPr>
            <a:r>
              <a:rPr lang="en-US" sz="2000" dirty="0"/>
              <a:t> </a:t>
            </a:r>
            <a:r>
              <a:rPr lang="en-US" sz="2000" dirty="0" smtClean="0"/>
              <a:t>Michael F. Hogan, </a:t>
            </a:r>
            <a:r>
              <a:rPr lang="en-US" sz="2000" dirty="0" err="1" smtClean="0"/>
              <a:t>Ph.D</a:t>
            </a:r>
            <a:r>
              <a:rPr lang="en-US" sz="2000" dirty="0" smtClean="0"/>
              <a:t>, Chair, President’s New Freedom Commission on Mental Health, 2002. </a:t>
            </a:r>
            <a:endParaRPr lang="en-US" sz="2000" dirty="0"/>
          </a:p>
        </p:txBody>
      </p:sp>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So Why is it so Difficult to Get Mental Health Help for Kids?</a:t>
            </a:r>
            <a:endParaRPr lang="en-US" dirty="0">
              <a:solidFill>
                <a:schemeClr val="accent2">
                  <a:lumMod val="75000"/>
                </a:schemeClr>
              </a:solidFill>
            </a:endParaRPr>
          </a:p>
        </p:txBody>
      </p:sp>
    </p:spTree>
    <p:extLst>
      <p:ext uri="{BB962C8B-B14F-4D97-AF65-F5344CB8AC3E}">
        <p14:creationId xmlns:p14="http://schemas.microsoft.com/office/powerpoint/2010/main" val="314806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09600"/>
            <a:ext cx="8115300" cy="3886200"/>
          </a:xfrm>
        </p:spPr>
        <p:txBody>
          <a:bodyPr>
            <a:normAutofit lnSpcReduction="10000"/>
          </a:bodyPr>
          <a:lstStyle/>
          <a:p>
            <a:pPr>
              <a:lnSpc>
                <a:spcPct val="90000"/>
              </a:lnSpc>
              <a:buFont typeface="Arial" pitchFamily="34" charset="0"/>
              <a:buChar char="•"/>
            </a:pPr>
            <a:r>
              <a:rPr lang="en-US" altLang="en-US" sz="2800" dirty="0" smtClean="0">
                <a:latin typeface="Calibri" pitchFamily="34" charset="0"/>
              </a:rPr>
              <a:t>Silos </a:t>
            </a:r>
            <a:r>
              <a:rPr lang="en-US" altLang="en-US" sz="2800" dirty="0">
                <a:latin typeface="Calibri" pitchFamily="34" charset="0"/>
              </a:rPr>
              <a:t>lead families to seek services from multiple systems, often unsuccessfully; </a:t>
            </a:r>
            <a:endParaRPr lang="en-US" altLang="en-US" sz="2800" dirty="0" smtClean="0">
              <a:latin typeface="Calibri" pitchFamily="34" charset="0"/>
            </a:endParaRPr>
          </a:p>
          <a:p>
            <a:pPr marL="0" indent="0">
              <a:lnSpc>
                <a:spcPct val="90000"/>
              </a:lnSpc>
              <a:buNone/>
            </a:pPr>
            <a:endParaRPr lang="en-US" altLang="en-US" sz="2800" dirty="0" smtClean="0">
              <a:latin typeface="Calibri" pitchFamily="34" charset="0"/>
            </a:endParaRPr>
          </a:p>
          <a:p>
            <a:pPr>
              <a:lnSpc>
                <a:spcPct val="90000"/>
              </a:lnSpc>
              <a:buFont typeface="Arial" pitchFamily="34" charset="0"/>
              <a:buChar char="•"/>
            </a:pPr>
            <a:r>
              <a:rPr lang="en-US" altLang="en-US" sz="2800" dirty="0" smtClean="0">
                <a:latin typeface="Calibri" pitchFamily="34" charset="0"/>
              </a:rPr>
              <a:t>Equity and access barriers;</a:t>
            </a:r>
          </a:p>
          <a:p>
            <a:pPr marL="0" indent="0">
              <a:lnSpc>
                <a:spcPct val="90000"/>
              </a:lnSpc>
              <a:buNone/>
            </a:pPr>
            <a:endParaRPr lang="en-US" altLang="en-US" sz="2800" dirty="0">
              <a:latin typeface="Calibri" pitchFamily="34" charset="0"/>
            </a:endParaRPr>
          </a:p>
          <a:p>
            <a:pPr>
              <a:lnSpc>
                <a:spcPct val="90000"/>
              </a:lnSpc>
              <a:buFont typeface="Arial" pitchFamily="34" charset="0"/>
              <a:buChar char="•"/>
            </a:pPr>
            <a:r>
              <a:rPr lang="en-US" altLang="en-US" sz="2800" dirty="0">
                <a:latin typeface="Calibri" pitchFamily="34" charset="0"/>
              </a:rPr>
              <a:t>Workforce shortage and wait lists lead to lag time in getting a child services and support; </a:t>
            </a:r>
            <a:r>
              <a:rPr lang="en-US" altLang="en-US" sz="2800" dirty="0" smtClean="0">
                <a:latin typeface="Calibri" pitchFamily="34" charset="0"/>
              </a:rPr>
              <a:t>and</a:t>
            </a:r>
          </a:p>
          <a:p>
            <a:pPr marL="0" indent="0">
              <a:lnSpc>
                <a:spcPct val="90000"/>
              </a:lnSpc>
              <a:buNone/>
            </a:pPr>
            <a:endParaRPr lang="en-US" altLang="en-US" sz="2800" dirty="0">
              <a:latin typeface="Calibri" pitchFamily="34" charset="0"/>
            </a:endParaRPr>
          </a:p>
          <a:p>
            <a:pPr>
              <a:lnSpc>
                <a:spcPct val="90000"/>
              </a:lnSpc>
              <a:buFont typeface="Arial" pitchFamily="34" charset="0"/>
              <a:buChar char="•"/>
            </a:pPr>
            <a:r>
              <a:rPr lang="en-US" altLang="en-US" sz="2800" dirty="0">
                <a:latin typeface="Calibri" pitchFamily="34" charset="0"/>
              </a:rPr>
              <a:t>A full array of </a:t>
            </a:r>
            <a:r>
              <a:rPr lang="en-US" altLang="en-US" sz="2800" dirty="0" smtClean="0">
                <a:latin typeface="Calibri" pitchFamily="34" charset="0"/>
              </a:rPr>
              <a:t>effective </a:t>
            </a:r>
            <a:r>
              <a:rPr lang="en-US" altLang="en-US" sz="2800" dirty="0">
                <a:latin typeface="Calibri" pitchFamily="34" charset="0"/>
              </a:rPr>
              <a:t>services are rarely </a:t>
            </a:r>
            <a:r>
              <a:rPr lang="en-US" altLang="en-US" sz="2800" dirty="0" smtClean="0">
                <a:latin typeface="Calibri" pitchFamily="34" charset="0"/>
              </a:rPr>
              <a:t>available</a:t>
            </a:r>
            <a:endParaRPr lang="en-US" dirty="0"/>
          </a:p>
        </p:txBody>
      </p:sp>
      <p:sp>
        <p:nvSpPr>
          <p:cNvPr id="2" name="Title 1"/>
          <p:cNvSpPr>
            <a:spLocks noGrp="1"/>
          </p:cNvSpPr>
          <p:nvPr>
            <p:ph type="title"/>
          </p:nvPr>
        </p:nvSpPr>
        <p:spPr/>
        <p:txBody>
          <a:bodyPr/>
          <a:lstStyle/>
          <a:p>
            <a:r>
              <a:rPr lang="en-US" dirty="0" smtClean="0"/>
              <a:t>Impact on Families</a:t>
            </a:r>
            <a:endParaRPr lang="en-US" dirty="0"/>
          </a:p>
        </p:txBody>
      </p:sp>
      <p:pic>
        <p:nvPicPr>
          <p:cNvPr id="13314"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381000"/>
            <a:ext cx="7924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09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643" y="2971800"/>
            <a:ext cx="7886700" cy="3733800"/>
          </a:xfrm>
        </p:spPr>
        <p:txBody>
          <a:bodyPr>
            <a:noAutofit/>
          </a:bodyPr>
          <a:lstStyle/>
          <a:p>
            <a:r>
              <a:rPr lang="en-US" sz="2400" dirty="0"/>
              <a:t>Psychosocial &amp; MH problems often are major factors interfering with effective school performance of some students so schools must do something about these individuals </a:t>
            </a:r>
            <a:endParaRPr lang="en-US" sz="2400" dirty="0" smtClean="0"/>
          </a:p>
          <a:p>
            <a:pPr marL="0" indent="0">
              <a:buNone/>
            </a:pPr>
            <a:endParaRPr lang="en-US" sz="2400" dirty="0" smtClean="0"/>
          </a:p>
          <a:p>
            <a:r>
              <a:rPr lang="en-US" sz="2400" dirty="0" smtClean="0"/>
              <a:t>Schools </a:t>
            </a:r>
            <a:r>
              <a:rPr lang="en-US" sz="2400" dirty="0"/>
              <a:t>are often where students’ mental health needs are  discovered and where support is provided</a:t>
            </a:r>
          </a:p>
          <a:p>
            <a:pPr lvl="1"/>
            <a:r>
              <a:rPr lang="en-US" sz="2400" dirty="0" smtClean="0"/>
              <a:t>Schools become the de facto providers of MH services</a:t>
            </a:r>
            <a:endParaRPr lang="en-US" sz="2400" dirty="0"/>
          </a:p>
        </p:txBody>
      </p:sp>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Mental Health and Schools</a:t>
            </a:r>
            <a:r>
              <a:rPr lang="en-US" dirty="0" smtClean="0"/>
              <a:t/>
            </a:r>
            <a:br>
              <a:rPr lang="en-US" dirty="0" smtClean="0"/>
            </a:br>
            <a:endParaRPr lang="en-US"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952" b="40286"/>
          <a:stretch/>
        </p:blipFill>
        <p:spPr bwMode="auto">
          <a:xfrm>
            <a:off x="1750428" y="1113566"/>
            <a:ext cx="4633288" cy="118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5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Most school districts deal </a:t>
            </a:r>
            <a:r>
              <a:rPr lang="en-US" sz="2400" u="sng" dirty="0"/>
              <a:t>indirectly</a:t>
            </a:r>
            <a:r>
              <a:rPr lang="en-US" sz="2400" dirty="0"/>
              <a:t> with mental health through the work of their student support staff. </a:t>
            </a:r>
            <a:endParaRPr lang="en-US" sz="2400" dirty="0" smtClean="0"/>
          </a:p>
          <a:p>
            <a:r>
              <a:rPr lang="en-US" sz="2400" dirty="0" smtClean="0"/>
              <a:t>A </a:t>
            </a:r>
            <a:r>
              <a:rPr lang="en-US" sz="2400" dirty="0"/>
              <a:t>few districts have dealt directly with mental health by establishing mental health units or through School-based Health Centers and through co-located and/or linked community providers. </a:t>
            </a:r>
            <a:endParaRPr lang="en-US" sz="2400" dirty="0" smtClean="0"/>
          </a:p>
          <a:p>
            <a:r>
              <a:rPr lang="en-US" sz="2400" dirty="0" smtClean="0"/>
              <a:t>Enhancement of college-community collaborations</a:t>
            </a:r>
            <a:endParaRPr lang="en-US" sz="2400" dirty="0"/>
          </a:p>
          <a:p>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Service-delivery in Schools</a:t>
            </a:r>
            <a:endParaRPr lang="en-US" dirty="0">
              <a:solidFill>
                <a:schemeClr val="accent2">
                  <a:lumMod val="75000"/>
                </a:schemeClr>
              </a:solidFill>
            </a:endParaRPr>
          </a:p>
        </p:txBody>
      </p:sp>
    </p:spTree>
    <p:extLst>
      <p:ext uri="{BB962C8B-B14F-4D97-AF65-F5344CB8AC3E}">
        <p14:creationId xmlns:p14="http://schemas.microsoft.com/office/powerpoint/2010/main" val="520368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Year 1: Rural Alternative Jr &amp; </a:t>
            </a:r>
            <a:r>
              <a:rPr lang="en-US" dirty="0" err="1" smtClean="0"/>
              <a:t>Sr</a:t>
            </a:r>
            <a:r>
              <a:rPr lang="en-US" dirty="0" smtClean="0"/>
              <a:t> High School</a:t>
            </a:r>
          </a:p>
          <a:p>
            <a:r>
              <a:rPr lang="en-US" dirty="0" smtClean="0"/>
              <a:t>Year 2: Onondaga Nation School</a:t>
            </a:r>
          </a:p>
          <a:p>
            <a:r>
              <a:rPr lang="en-US" dirty="0" smtClean="0"/>
              <a:t>Year 3: Rural High School</a:t>
            </a:r>
          </a:p>
          <a:p>
            <a:r>
              <a:rPr lang="en-US" dirty="0" smtClean="0"/>
              <a:t>Year 4: Rural Middle School</a:t>
            </a:r>
          </a:p>
          <a:p>
            <a:pPr marL="0" indent="0">
              <a:buNone/>
            </a:pPr>
            <a:endParaRPr lang="en-US" dirty="0"/>
          </a:p>
          <a:p>
            <a:pPr marL="0" indent="0">
              <a:buNone/>
            </a:pPr>
            <a:r>
              <a:rPr lang="en-US" dirty="0" smtClean="0"/>
              <a:t>The harmful impacts of marginalization and institutional oppression.</a:t>
            </a:r>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RIDES Programs</a:t>
            </a:r>
            <a:endParaRPr lang="en-US" dirty="0">
              <a:solidFill>
                <a:schemeClr val="accent2">
                  <a:lumMod val="75000"/>
                </a:schemeClr>
              </a:solidFill>
            </a:endParaRPr>
          </a:p>
        </p:txBody>
      </p:sp>
    </p:spTree>
    <p:extLst>
      <p:ext uri="{BB962C8B-B14F-4D97-AF65-F5344CB8AC3E}">
        <p14:creationId xmlns:p14="http://schemas.microsoft.com/office/powerpoint/2010/main" val="316412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76% of children live in home with DV/substance abuse/sexual abuse</a:t>
            </a:r>
          </a:p>
          <a:p>
            <a:r>
              <a:rPr lang="en-US" sz="2000" dirty="0"/>
              <a:t>61% of children are affected by adults incarcerated or have legal issues</a:t>
            </a:r>
          </a:p>
          <a:p>
            <a:r>
              <a:rPr lang="en-US" sz="2000" dirty="0"/>
              <a:t>75% have significant loss/grief</a:t>
            </a:r>
          </a:p>
          <a:p>
            <a:r>
              <a:rPr lang="en-US" sz="2000" dirty="0"/>
              <a:t>3</a:t>
            </a:r>
            <a:r>
              <a:rPr lang="en-US" sz="2000" dirty="0" smtClean="0"/>
              <a:t>0</a:t>
            </a:r>
            <a:r>
              <a:rPr lang="en-US" sz="2000" dirty="0"/>
              <a:t>% homeless or shared home</a:t>
            </a:r>
          </a:p>
          <a:p>
            <a:r>
              <a:rPr lang="en-US" sz="2000" dirty="0"/>
              <a:t>59% live in single parent </a:t>
            </a:r>
            <a:r>
              <a:rPr lang="en-US" sz="2000" dirty="0" smtClean="0"/>
              <a:t>home</a:t>
            </a:r>
          </a:p>
          <a:p>
            <a:r>
              <a:rPr lang="en-US" sz="2000" dirty="0" smtClean="0"/>
              <a:t>96% ACE significant</a:t>
            </a:r>
            <a:endParaRPr lang="en-US" sz="2000" dirty="0"/>
          </a:p>
          <a:p>
            <a:pPr marL="0" indent="0">
              <a:buNone/>
            </a:pPr>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Statistics from Year 2 Project</a:t>
            </a:r>
            <a:endParaRPr lang="en-US" dirty="0">
              <a:solidFill>
                <a:schemeClr val="accent2">
                  <a:lumMod val="75000"/>
                </a:schemeClr>
              </a:solidFill>
            </a:endParaRPr>
          </a:p>
        </p:txBody>
      </p:sp>
    </p:spTree>
    <p:extLst>
      <p:ext uri="{BB962C8B-B14F-4D97-AF65-F5344CB8AC3E}">
        <p14:creationId xmlns:p14="http://schemas.microsoft.com/office/powerpoint/2010/main" val="3141173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Schools are where kids are!</a:t>
            </a:r>
          </a:p>
          <a:p>
            <a:r>
              <a:rPr lang="en-US" dirty="0" smtClean="0"/>
              <a:t>College-Public School Partnerships are an efficient way to support the social-emotional and mental health needs of children in a </a:t>
            </a:r>
            <a:r>
              <a:rPr lang="en-US" u="sng" dirty="0" smtClean="0"/>
              <a:t>multi-tiered system of supports</a:t>
            </a:r>
            <a:r>
              <a:rPr lang="en-US" dirty="0" smtClean="0"/>
              <a:t>. </a:t>
            </a:r>
          </a:p>
          <a:p>
            <a:r>
              <a:rPr lang="en-US" dirty="0" smtClean="0"/>
              <a:t>A </a:t>
            </a:r>
            <a:r>
              <a:rPr lang="en-US" u="sng" dirty="0" smtClean="0"/>
              <a:t>trauma-sensitive approach </a:t>
            </a:r>
            <a:r>
              <a:rPr lang="en-US" dirty="0" smtClean="0"/>
              <a:t>supports over 80% of identified at-risk students</a:t>
            </a:r>
          </a:p>
          <a:p>
            <a:r>
              <a:rPr lang="en-US" dirty="0"/>
              <a:t>E</a:t>
            </a:r>
            <a:r>
              <a:rPr lang="en-US" dirty="0" smtClean="0"/>
              <a:t>mpirical systems that </a:t>
            </a:r>
            <a:r>
              <a:rPr lang="en-US" u="sng" dirty="0" smtClean="0"/>
              <a:t>monitor progress</a:t>
            </a:r>
            <a:r>
              <a:rPr lang="en-US" dirty="0" smtClean="0"/>
              <a:t>, assess outcomes and evaluate programs increase program efficiencies using </a:t>
            </a:r>
            <a:r>
              <a:rPr lang="en-US" u="sng" dirty="0" smtClean="0"/>
              <a:t>evidence-based programs</a:t>
            </a:r>
          </a:p>
          <a:p>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Key Messages</a:t>
            </a:r>
            <a:endParaRPr lang="en-US" dirty="0">
              <a:solidFill>
                <a:schemeClr val="accent2">
                  <a:lumMod val="75000"/>
                </a:schemeClr>
              </a:solidFill>
            </a:endParaRPr>
          </a:p>
        </p:txBody>
      </p:sp>
    </p:spTree>
    <p:extLst>
      <p:ext uri="{BB962C8B-B14F-4D97-AF65-F5344CB8AC3E}">
        <p14:creationId xmlns:p14="http://schemas.microsoft.com/office/powerpoint/2010/main" val="3254859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defTabSz="1600200">
              <a:lnSpc>
                <a:spcPct val="90000"/>
              </a:lnSpc>
              <a:spcAft>
                <a:spcPct val="35000"/>
              </a:spcAft>
              <a:defRPr/>
            </a:pPr>
            <a:r>
              <a:rPr lang="en-US" sz="3600" dirty="0"/>
              <a:t>All</a:t>
            </a:r>
          </a:p>
        </p:txBody>
      </p:sp>
      <p:sp>
        <p:nvSpPr>
          <p:cNvPr id="11" name="Rectangle 10"/>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defTabSz="1600200">
              <a:lnSpc>
                <a:spcPct val="90000"/>
              </a:lnSpc>
              <a:spcAft>
                <a:spcPct val="35000"/>
              </a:spcAft>
              <a:defRPr/>
            </a:pPr>
            <a:r>
              <a:rPr lang="en-US" sz="3600" dirty="0"/>
              <a:t>Some</a:t>
            </a:r>
          </a:p>
        </p:txBody>
      </p:sp>
      <p:sp>
        <p:nvSpPr>
          <p:cNvPr id="12" name="Rectangle 11"/>
          <p:cNvSpPr/>
          <p:nvPr/>
        </p:nvSpPr>
        <p:spPr>
          <a:xfrm>
            <a:off x="39624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spcCol="1270"/>
          <a:lstStyle/>
          <a:p>
            <a:pPr defTabSz="1600200">
              <a:lnSpc>
                <a:spcPct val="90000"/>
              </a:lnSpc>
              <a:spcAft>
                <a:spcPct val="35000"/>
              </a:spcAft>
              <a:defRPr/>
            </a:pPr>
            <a:r>
              <a:rPr lang="en-US" sz="3600" dirty="0"/>
              <a:t>Few</a:t>
            </a:r>
          </a:p>
        </p:txBody>
      </p:sp>
      <p:sp>
        <p:nvSpPr>
          <p:cNvPr id="14" name="TextBox 13"/>
          <p:cNvSpPr txBox="1"/>
          <p:nvPr/>
        </p:nvSpPr>
        <p:spPr>
          <a:xfrm>
            <a:off x="5638800" y="228600"/>
            <a:ext cx="3352800" cy="1754327"/>
          </a:xfrm>
          <a:prstGeom prst="rect">
            <a:avLst/>
          </a:prstGeom>
          <a:noFill/>
        </p:spPr>
        <p:txBody>
          <a:bodyPr>
            <a:spAutoFit/>
          </a:bodyPr>
          <a:lstStyle/>
          <a:p>
            <a:pPr>
              <a:defRPr/>
            </a:pPr>
            <a:r>
              <a:rPr lang="en-US" sz="3600" dirty="0" smtClean="0">
                <a:solidFill>
                  <a:schemeClr val="tx1">
                    <a:lumMod val="95000"/>
                  </a:schemeClr>
                </a:solidFill>
                <a:latin typeface="+mj-lt"/>
                <a:ea typeface="+mn-ea"/>
                <a:cs typeface="Arial" charset="0"/>
              </a:rPr>
              <a:t>Continuum </a:t>
            </a:r>
            <a:r>
              <a:rPr lang="en-US" sz="3600" dirty="0">
                <a:solidFill>
                  <a:schemeClr val="tx1">
                    <a:lumMod val="95000"/>
                  </a:schemeClr>
                </a:solidFill>
                <a:latin typeface="+mj-lt"/>
                <a:ea typeface="+mn-ea"/>
                <a:cs typeface="Arial" charset="0"/>
              </a:rPr>
              <a:t>of Support for ALL</a:t>
            </a:r>
          </a:p>
        </p:txBody>
      </p:sp>
      <p:sp>
        <p:nvSpPr>
          <p:cNvPr id="13" name="Rectangle 12"/>
          <p:cNvSpPr/>
          <p:nvPr/>
        </p:nvSpPr>
        <p:spPr>
          <a:xfrm>
            <a:off x="304800" y="-1219200"/>
            <a:ext cx="877163" cy="923330"/>
          </a:xfrm>
          <a:prstGeom prst="rect">
            <a:avLst/>
          </a:prstGeom>
          <a:noFill/>
        </p:spPr>
        <p:txBody>
          <a:bodyPr wrap="none">
            <a:spAutoFit/>
          </a:bodyPr>
          <a:lstStyle/>
          <a:p>
            <a:pP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n-ea"/>
                <a:cs typeface="Arial" charset="0"/>
              </a:rPr>
              <a:t>23</a:t>
            </a:r>
          </a:p>
        </p:txBody>
      </p:sp>
    </p:spTree>
    <p:extLst>
      <p:ext uri="{BB962C8B-B14F-4D97-AF65-F5344CB8AC3E}">
        <p14:creationId xmlns:p14="http://schemas.microsoft.com/office/powerpoint/2010/main" val="11135131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yramidpop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5800" y="228600"/>
            <a:ext cx="7268547" cy="6122768"/>
          </a:xfrm>
          <a:prstGeom prst="rect">
            <a:avLst/>
          </a:prstGeom>
          <a:noFill/>
        </p:spPr>
      </p:pic>
    </p:spTree>
    <p:extLst>
      <p:ext uri="{BB962C8B-B14F-4D97-AF65-F5344CB8AC3E}">
        <p14:creationId xmlns:p14="http://schemas.microsoft.com/office/powerpoint/2010/main" val="149975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763000" cy="5410199"/>
          </a:xfrm>
        </p:spPr>
        <p:txBody>
          <a:bodyPr>
            <a:normAutofit fontScale="70000" lnSpcReduction="20000"/>
          </a:bodyPr>
          <a:lstStyle/>
          <a:p>
            <a:pPr marL="0" indent="0" algn="ctr">
              <a:buNone/>
            </a:pPr>
            <a:r>
              <a:rPr lang="en-US" dirty="0" smtClean="0">
                <a:solidFill>
                  <a:srgbClr val="002060"/>
                </a:solidFill>
              </a:rPr>
              <a:t>Responsive Interventions Designed to Empower Students</a:t>
            </a:r>
          </a:p>
          <a:p>
            <a:pPr marL="0" indent="0" algn="ctr">
              <a:buNone/>
            </a:pPr>
            <a:endParaRPr lang="en-US" dirty="0" smtClean="0">
              <a:solidFill>
                <a:srgbClr val="002060"/>
              </a:solidFill>
            </a:endParaRPr>
          </a:p>
          <a:p>
            <a:pPr marL="0" indent="0">
              <a:buNone/>
            </a:pPr>
            <a:r>
              <a:rPr lang="en-US" dirty="0" smtClean="0">
                <a:solidFill>
                  <a:srgbClr val="002060"/>
                </a:solidFill>
              </a:rPr>
              <a:t>Three Goals:</a:t>
            </a:r>
          </a:p>
          <a:p>
            <a:pPr>
              <a:buFont typeface="Wingdings" panose="05000000000000000000" pitchFamily="2" charset="2"/>
              <a:buChar char="ü"/>
            </a:pPr>
            <a:r>
              <a:rPr lang="en-US" dirty="0" smtClean="0">
                <a:solidFill>
                  <a:srgbClr val="002060"/>
                </a:solidFill>
              </a:rPr>
              <a:t>Assess mental health needs </a:t>
            </a:r>
          </a:p>
          <a:p>
            <a:pPr>
              <a:buFont typeface="Wingdings" panose="05000000000000000000" pitchFamily="2" charset="2"/>
              <a:buChar char="ü"/>
            </a:pPr>
            <a:r>
              <a:rPr lang="en-US" dirty="0" smtClean="0">
                <a:solidFill>
                  <a:srgbClr val="002060"/>
                </a:solidFill>
              </a:rPr>
              <a:t>Support students’ mental wellness</a:t>
            </a:r>
          </a:p>
          <a:p>
            <a:pPr>
              <a:buFont typeface="Wingdings" panose="05000000000000000000" pitchFamily="2" charset="2"/>
              <a:buChar char="ü"/>
            </a:pPr>
            <a:r>
              <a:rPr lang="en-US" dirty="0" smtClean="0">
                <a:solidFill>
                  <a:srgbClr val="002060"/>
                </a:solidFill>
              </a:rPr>
              <a:t>Empower students’ </a:t>
            </a:r>
            <a:r>
              <a:rPr lang="en-US" dirty="0" smtClean="0">
                <a:solidFill>
                  <a:srgbClr val="002060"/>
                </a:solidFill>
              </a:rPr>
              <a:t>resilience through trauma-informed practices</a:t>
            </a:r>
            <a:endParaRPr lang="en-US" dirty="0">
              <a:solidFill>
                <a:srgbClr val="002060"/>
              </a:solidFill>
            </a:endParaRPr>
          </a:p>
          <a:p>
            <a:pPr marL="0" indent="0">
              <a:buNone/>
            </a:pPr>
            <a:endParaRPr lang="en-US" dirty="0" smtClean="0">
              <a:solidFill>
                <a:srgbClr val="002060"/>
              </a:solidFill>
            </a:endParaRPr>
          </a:p>
          <a:p>
            <a:pPr marL="0" indent="0">
              <a:buNone/>
            </a:pPr>
            <a:r>
              <a:rPr lang="en-US" dirty="0" smtClean="0">
                <a:solidFill>
                  <a:srgbClr val="002060"/>
                </a:solidFill>
              </a:rPr>
              <a:t>Each </a:t>
            </a:r>
            <a:r>
              <a:rPr lang="en-US" dirty="0">
                <a:solidFill>
                  <a:srgbClr val="002060"/>
                </a:solidFill>
              </a:rPr>
              <a:t>of these goals helps students develop </a:t>
            </a:r>
            <a:r>
              <a:rPr lang="en-US" dirty="0" smtClean="0">
                <a:solidFill>
                  <a:srgbClr val="002060"/>
                </a:solidFill>
              </a:rPr>
              <a:t>mental wellness so they can achieve a balance to re-engage in the school learning community to achieve success in multiple facets of their lives. </a:t>
            </a:r>
            <a:endParaRPr lang="en-US" dirty="0" smtClean="0">
              <a:solidFill>
                <a:srgbClr val="002060"/>
              </a:solidFill>
            </a:endParaRPr>
          </a:p>
          <a:p>
            <a:pPr marL="0" indent="0">
              <a:buNone/>
            </a:pPr>
            <a:endParaRPr lang="en-US" dirty="0" smtClean="0">
              <a:solidFill>
                <a:srgbClr val="002060"/>
              </a:solidFill>
            </a:endParaRPr>
          </a:p>
          <a:p>
            <a:pPr marL="0" indent="0">
              <a:buNone/>
            </a:pPr>
            <a:r>
              <a:rPr lang="en-US" dirty="0" smtClean="0">
                <a:solidFill>
                  <a:srgbClr val="002060"/>
                </a:solidFill>
              </a:rPr>
              <a:t>The </a:t>
            </a:r>
            <a:r>
              <a:rPr lang="en-US" dirty="0">
                <a:solidFill>
                  <a:srgbClr val="002060"/>
                </a:solidFill>
              </a:rPr>
              <a:t>curriculum is a unique combination of the best elements of </a:t>
            </a:r>
            <a:r>
              <a:rPr lang="en-US" dirty="0" smtClean="0">
                <a:solidFill>
                  <a:srgbClr val="002060"/>
                </a:solidFill>
              </a:rPr>
              <a:t>evidence-based mental health interventions and programs</a:t>
            </a:r>
            <a:r>
              <a:rPr lang="en-US" dirty="0" smtClean="0">
                <a:solidFill>
                  <a:srgbClr val="002060"/>
                </a:solidFill>
              </a:rPr>
              <a:t>.</a:t>
            </a:r>
          </a:p>
          <a:p>
            <a:pPr marL="0" indent="0">
              <a:buNone/>
            </a:pPr>
            <a:endParaRPr lang="en-US" dirty="0" smtClean="0">
              <a:solidFill>
                <a:srgbClr val="002060"/>
              </a:solidFill>
            </a:endParaRPr>
          </a:p>
          <a:p>
            <a:pPr marL="0" indent="0">
              <a:buNone/>
            </a:pPr>
            <a:r>
              <a:rPr lang="en-US" dirty="0" smtClean="0">
                <a:solidFill>
                  <a:srgbClr val="002060"/>
                </a:solidFill>
              </a:rPr>
              <a:t>Each counseling session is tailored to the student’s individual need. </a:t>
            </a:r>
            <a:endParaRPr lang="en-US" dirty="0" smtClean="0">
              <a:solidFill>
                <a:srgbClr val="002060"/>
              </a:solidFill>
            </a:endParaRPr>
          </a:p>
          <a:p>
            <a:pPr marL="0" indent="0">
              <a:buNone/>
            </a:pPr>
            <a:endParaRPr lang="en-US" dirty="0">
              <a:solidFill>
                <a:srgbClr val="002060"/>
              </a:solidFill>
            </a:endParaRPr>
          </a:p>
          <a:p>
            <a:pPr marL="0" indent="0">
              <a:buNone/>
            </a:pPr>
            <a:r>
              <a:rPr lang="en-US" dirty="0" smtClean="0">
                <a:solidFill>
                  <a:srgbClr val="002060"/>
                </a:solidFill>
              </a:rPr>
              <a:t>Universal supports: Professional development and professional demonstration projects</a:t>
            </a:r>
            <a:endParaRPr lang="en-US" dirty="0">
              <a:solidFill>
                <a:srgbClr val="002060"/>
              </a:solidFill>
            </a:endParaRPr>
          </a:p>
        </p:txBody>
      </p:sp>
      <p:sp>
        <p:nvSpPr>
          <p:cNvPr id="2" name="Title 1"/>
          <p:cNvSpPr>
            <a:spLocks noGrp="1"/>
          </p:cNvSpPr>
          <p:nvPr>
            <p:ph type="title"/>
          </p:nvPr>
        </p:nvSpPr>
        <p:spPr>
          <a:xfrm>
            <a:off x="457200" y="152400"/>
            <a:ext cx="8229600" cy="1143000"/>
          </a:xfrm>
        </p:spPr>
        <p:txBody>
          <a:bodyPr/>
          <a:lstStyle/>
          <a:p>
            <a:r>
              <a:rPr lang="en-US" dirty="0" smtClean="0">
                <a:solidFill>
                  <a:schemeClr val="accent2">
                    <a:lumMod val="75000"/>
                  </a:schemeClr>
                </a:solidFill>
              </a:rPr>
              <a:t>Multi-systemic Model</a:t>
            </a:r>
            <a:endParaRPr lang="en-US" dirty="0">
              <a:solidFill>
                <a:schemeClr val="accent2">
                  <a:lumMod val="75000"/>
                </a:schemeClr>
              </a:solidFill>
            </a:endParaRPr>
          </a:p>
        </p:txBody>
      </p:sp>
    </p:spTree>
    <p:extLst>
      <p:ext uri="{BB962C8B-B14F-4D97-AF65-F5344CB8AC3E}">
        <p14:creationId xmlns:p14="http://schemas.microsoft.com/office/powerpoint/2010/main" val="21019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fade">
                                      <p:cBhvr>
                                        <p:cTn id="3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39762"/>
          </a:xfrm>
        </p:spPr>
        <p:txBody>
          <a:bodyPr/>
          <a:lstStyle/>
          <a:p>
            <a:pPr algn="ctr"/>
            <a:r>
              <a:rPr lang="en-US" u="sng" dirty="0" smtClean="0"/>
              <a:t>TRAUMA INFORMED</a:t>
            </a:r>
            <a:endParaRPr lang="en-US" u="sng" dirty="0"/>
          </a:p>
        </p:txBody>
      </p:sp>
      <p:sp>
        <p:nvSpPr>
          <p:cNvPr id="4" name="Content Placeholder 3"/>
          <p:cNvSpPr>
            <a:spLocks noGrp="1"/>
          </p:cNvSpPr>
          <p:nvPr>
            <p:ph sz="half" idx="2"/>
          </p:nvPr>
        </p:nvSpPr>
        <p:spPr>
          <a:xfrm>
            <a:off x="457200" y="2514600"/>
            <a:ext cx="4040188" cy="3951288"/>
          </a:xfrm>
        </p:spPr>
        <p:txBody>
          <a:bodyPr>
            <a:normAutofit fontScale="92500" lnSpcReduction="20000"/>
          </a:bodyPr>
          <a:lstStyle/>
          <a:p>
            <a:r>
              <a:rPr lang="en-US" dirty="0" smtClean="0">
                <a:latin typeface="+mj-lt"/>
              </a:rPr>
              <a:t>Takes into account knowledge about trauma into all aspects of service delivery (education, discipline, socialization) </a:t>
            </a:r>
          </a:p>
          <a:p>
            <a:r>
              <a:rPr lang="en-US" dirty="0" smtClean="0">
                <a:latin typeface="+mj-lt"/>
              </a:rPr>
              <a:t>Integrates sensitivity approaches into the school culture for the student body as a whole</a:t>
            </a:r>
          </a:p>
          <a:p>
            <a:r>
              <a:rPr lang="en-US" dirty="0" smtClean="0">
                <a:latin typeface="+mj-lt"/>
              </a:rPr>
              <a:t>Does not diagnose or treat symptoms or syndromes related to trauma</a:t>
            </a:r>
            <a:endParaRPr lang="en-US" dirty="0">
              <a:latin typeface="+mj-lt"/>
            </a:endParaRPr>
          </a:p>
        </p:txBody>
      </p:sp>
      <p:sp>
        <p:nvSpPr>
          <p:cNvPr id="6" name="Content Placeholder 5"/>
          <p:cNvSpPr>
            <a:spLocks noGrp="1"/>
          </p:cNvSpPr>
          <p:nvPr>
            <p:ph sz="quarter" idx="4"/>
          </p:nvPr>
        </p:nvSpPr>
        <p:spPr>
          <a:xfrm>
            <a:off x="4648200" y="2514600"/>
            <a:ext cx="4041775" cy="3951288"/>
          </a:xfrm>
        </p:spPr>
        <p:txBody>
          <a:bodyPr>
            <a:normAutofit fontScale="92500" lnSpcReduction="20000"/>
          </a:bodyPr>
          <a:lstStyle/>
          <a:p>
            <a:r>
              <a:rPr lang="en-US" dirty="0" smtClean="0">
                <a:latin typeface="+mj-lt"/>
              </a:rPr>
              <a:t>Utilize evidence-based, best practices treatment models that have been </a:t>
            </a:r>
            <a:r>
              <a:rPr lang="en-US" b="1" i="1" dirty="0" smtClean="0">
                <a:latin typeface="+mj-lt"/>
              </a:rPr>
              <a:t>proven</a:t>
            </a:r>
            <a:r>
              <a:rPr lang="en-US" dirty="0" smtClean="0">
                <a:latin typeface="+mj-lt"/>
              </a:rPr>
              <a:t> to facilitate trauma recovery</a:t>
            </a:r>
          </a:p>
          <a:p>
            <a:r>
              <a:rPr lang="en-US" dirty="0" smtClean="0">
                <a:latin typeface="+mj-lt"/>
              </a:rPr>
              <a:t>Directly assesses the </a:t>
            </a:r>
            <a:r>
              <a:rPr lang="en-US" i="1" dirty="0" smtClean="0">
                <a:latin typeface="+mj-lt"/>
              </a:rPr>
              <a:t>individual</a:t>
            </a:r>
            <a:r>
              <a:rPr lang="en-US" dirty="0" smtClean="0">
                <a:latin typeface="+mj-lt"/>
              </a:rPr>
              <a:t> for trauma </a:t>
            </a:r>
          </a:p>
          <a:p>
            <a:r>
              <a:rPr lang="en-US" dirty="0" smtClean="0">
                <a:latin typeface="+mj-lt"/>
              </a:rPr>
              <a:t>Directly address the impact of trauma on the individual’s life and facilitate recovery based on a relational </a:t>
            </a:r>
          </a:p>
          <a:p>
            <a:endParaRPr lang="en-US" dirty="0"/>
          </a:p>
        </p:txBody>
      </p:sp>
      <p:sp>
        <p:nvSpPr>
          <p:cNvPr id="2" name="Title 1"/>
          <p:cNvSpPr>
            <a:spLocks noGrp="1"/>
          </p:cNvSpPr>
          <p:nvPr>
            <p:ph type="title"/>
          </p:nvPr>
        </p:nvSpPr>
        <p:spPr>
          <a:xfrm>
            <a:off x="609600" y="609600"/>
            <a:ext cx="7671197" cy="1309688"/>
          </a:xfrm>
        </p:spPr>
        <p:txBody>
          <a:bodyPr>
            <a:noAutofit/>
          </a:bodyPr>
          <a:lstStyle/>
          <a:p>
            <a:pPr algn="ctr"/>
            <a:r>
              <a:rPr lang="en-US" sz="2800" b="1" dirty="0" smtClean="0">
                <a:solidFill>
                  <a:schemeClr val="accent2">
                    <a:lumMod val="75000"/>
                  </a:schemeClr>
                </a:solidFill>
              </a:rPr>
              <a:t>Trauma Informed Schools/Systems</a:t>
            </a:r>
            <a:br>
              <a:rPr lang="en-US" sz="2800" b="1" dirty="0" smtClean="0">
                <a:solidFill>
                  <a:schemeClr val="accent2">
                    <a:lumMod val="75000"/>
                  </a:schemeClr>
                </a:solidFill>
              </a:rPr>
            </a:br>
            <a:r>
              <a:rPr lang="en-US" sz="2800" b="1" dirty="0" smtClean="0">
                <a:solidFill>
                  <a:schemeClr val="accent2">
                    <a:lumMod val="75000"/>
                  </a:schemeClr>
                </a:solidFill>
              </a:rPr>
              <a:t>&amp;</a:t>
            </a:r>
            <a:br>
              <a:rPr lang="en-US" sz="2800" b="1" dirty="0" smtClean="0">
                <a:solidFill>
                  <a:schemeClr val="accent2">
                    <a:lumMod val="75000"/>
                  </a:schemeClr>
                </a:solidFill>
              </a:rPr>
            </a:br>
            <a:r>
              <a:rPr lang="en-US" sz="2800" b="1" dirty="0" smtClean="0">
                <a:solidFill>
                  <a:schemeClr val="accent2">
                    <a:lumMod val="75000"/>
                  </a:schemeClr>
                </a:solidFill>
              </a:rPr>
              <a:t>Trauma Informed Therapy</a:t>
            </a:r>
            <a:endParaRPr lang="en-US" sz="2800" b="1" dirty="0">
              <a:solidFill>
                <a:schemeClr val="accent2">
                  <a:lumMod val="75000"/>
                </a:schemeClr>
              </a:solidFill>
            </a:endParaRPr>
          </a:p>
        </p:txBody>
      </p:sp>
      <p:sp>
        <p:nvSpPr>
          <p:cNvPr id="5" name="Text Placeholder 4"/>
          <p:cNvSpPr>
            <a:spLocks noGrp="1"/>
          </p:cNvSpPr>
          <p:nvPr>
            <p:ph type="body" idx="3"/>
          </p:nvPr>
        </p:nvSpPr>
        <p:spPr>
          <a:xfrm>
            <a:off x="4648200" y="1905000"/>
            <a:ext cx="4041775" cy="639762"/>
          </a:xfrm>
        </p:spPr>
        <p:txBody>
          <a:bodyPr/>
          <a:lstStyle/>
          <a:p>
            <a:pPr algn="ctr"/>
            <a:r>
              <a:rPr lang="en-US" u="sng" dirty="0" smtClean="0"/>
              <a:t>TRAUMA SPECIFIC</a:t>
            </a:r>
            <a:endParaRPr lang="en-US" u="sng" dirty="0"/>
          </a:p>
        </p:txBody>
      </p:sp>
    </p:spTree>
    <p:extLst>
      <p:ext uri="{BB962C8B-B14F-4D97-AF65-F5344CB8AC3E}">
        <p14:creationId xmlns:p14="http://schemas.microsoft.com/office/powerpoint/2010/main" val="921536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Book Club </a:t>
            </a:r>
            <a:endParaRPr lang="en-US" dirty="0"/>
          </a:p>
        </p:txBody>
      </p:sp>
      <p:sp>
        <p:nvSpPr>
          <p:cNvPr id="4" name="Content Placeholder 3"/>
          <p:cNvSpPr>
            <a:spLocks noGrp="1"/>
          </p:cNvSpPr>
          <p:nvPr>
            <p:ph sz="half" idx="2"/>
          </p:nvPr>
        </p:nvSpPr>
        <p:spPr/>
        <p:txBody>
          <a:bodyPr/>
          <a:lstStyle/>
          <a:p>
            <a:r>
              <a:rPr lang="en-US" i="1" dirty="0" smtClean="0"/>
              <a:t>Fostering Resilient Learners </a:t>
            </a:r>
            <a:r>
              <a:rPr lang="en-US" dirty="0" smtClean="0"/>
              <a:t>(</a:t>
            </a:r>
            <a:r>
              <a:rPr lang="en-US" dirty="0" err="1" smtClean="0"/>
              <a:t>Souers</a:t>
            </a:r>
            <a:r>
              <a:rPr lang="en-US" dirty="0" smtClean="0"/>
              <a:t> &amp; Hall)</a:t>
            </a:r>
          </a:p>
          <a:p>
            <a:r>
              <a:rPr lang="en-US" dirty="0" smtClean="0"/>
              <a:t>Year-long monthly book group</a:t>
            </a:r>
          </a:p>
          <a:p>
            <a:r>
              <a:rPr lang="en-US" dirty="0" smtClean="0"/>
              <a:t>Teacher demonstration project</a:t>
            </a:r>
          </a:p>
          <a:p>
            <a:pPr lvl="1"/>
            <a:r>
              <a:rPr lang="en-US" dirty="0" smtClean="0"/>
              <a:t>Mindful Monday</a:t>
            </a:r>
          </a:p>
          <a:p>
            <a:pPr lvl="1"/>
            <a:r>
              <a:rPr lang="en-US" dirty="0" smtClean="0"/>
              <a:t>Yoga-</a:t>
            </a:r>
            <a:r>
              <a:rPr lang="en-US" dirty="0" err="1" smtClean="0"/>
              <a:t>ed</a:t>
            </a:r>
            <a:endParaRPr lang="en-US" dirty="0" smtClean="0"/>
          </a:p>
          <a:p>
            <a:pPr lvl="1"/>
            <a:r>
              <a:rPr lang="en-US" dirty="0" err="1" smtClean="0"/>
              <a:t>Ecotherapy</a:t>
            </a:r>
            <a:endParaRPr lang="en-US" dirty="0" smtClean="0"/>
          </a:p>
          <a:p>
            <a:pPr marL="457200" lvl="1" indent="0">
              <a:buNone/>
            </a:pPr>
            <a:endParaRPr lang="en-US" dirty="0"/>
          </a:p>
        </p:txBody>
      </p:sp>
      <p:sp>
        <p:nvSpPr>
          <p:cNvPr id="6" name="Content Placeholder 5"/>
          <p:cNvSpPr>
            <a:spLocks noGrp="1"/>
          </p:cNvSpPr>
          <p:nvPr>
            <p:ph sz="quarter" idx="4"/>
          </p:nvPr>
        </p:nvSpPr>
        <p:spPr/>
        <p:txBody>
          <a:bodyPr/>
          <a:lstStyle/>
          <a:p>
            <a:r>
              <a:rPr lang="en-US" dirty="0" smtClean="0"/>
              <a:t>5 workshops on school mental health</a:t>
            </a:r>
          </a:p>
          <a:p>
            <a:r>
              <a:rPr lang="en-US" dirty="0" smtClean="0"/>
              <a:t>Each participant develops a trauma-informed classroom plan</a:t>
            </a:r>
          </a:p>
          <a:p>
            <a:r>
              <a:rPr lang="en-US" dirty="0" smtClean="0"/>
              <a:t>PBIS analyzed to adjust to a trauma-informed disciplinarian approach</a:t>
            </a:r>
            <a:endParaRPr lang="en-US" dirty="0"/>
          </a:p>
        </p:txBody>
      </p:sp>
      <p:sp>
        <p:nvSpPr>
          <p:cNvPr id="2" name="Title 1"/>
          <p:cNvSpPr>
            <a:spLocks noGrp="1"/>
          </p:cNvSpPr>
          <p:nvPr>
            <p:ph type="title"/>
          </p:nvPr>
        </p:nvSpPr>
        <p:spPr/>
        <p:txBody>
          <a:bodyPr>
            <a:normAutofit/>
          </a:bodyPr>
          <a:lstStyle/>
          <a:p>
            <a:r>
              <a:rPr lang="en-US" dirty="0" smtClean="0">
                <a:solidFill>
                  <a:schemeClr val="accent2">
                    <a:lumMod val="75000"/>
                  </a:schemeClr>
                </a:solidFill>
              </a:rPr>
              <a:t>Universal: Professional Development</a:t>
            </a:r>
            <a:endParaRPr lang="en-US" dirty="0">
              <a:solidFill>
                <a:schemeClr val="accent2">
                  <a:lumMod val="75000"/>
                </a:schemeClr>
              </a:solidFill>
            </a:endParaRPr>
          </a:p>
        </p:txBody>
      </p:sp>
      <p:sp>
        <p:nvSpPr>
          <p:cNvPr id="5" name="Text Placeholder 4"/>
          <p:cNvSpPr>
            <a:spLocks noGrp="1"/>
          </p:cNvSpPr>
          <p:nvPr>
            <p:ph type="body" idx="3"/>
          </p:nvPr>
        </p:nvSpPr>
        <p:spPr/>
        <p:txBody>
          <a:bodyPr/>
          <a:lstStyle/>
          <a:p>
            <a:r>
              <a:rPr lang="en-US" dirty="0" smtClean="0"/>
              <a:t>Didactic Training</a:t>
            </a:r>
            <a:endParaRPr lang="en-US" dirty="0"/>
          </a:p>
        </p:txBody>
      </p:sp>
    </p:spTree>
    <p:extLst>
      <p:ext uri="{BB962C8B-B14F-4D97-AF65-F5344CB8AC3E}">
        <p14:creationId xmlns:p14="http://schemas.microsoft.com/office/powerpoint/2010/main" val="2727679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1752600"/>
            <a:ext cx="7772400" cy="4114800"/>
          </a:xfrm>
        </p:spPr>
        <p:txBody>
          <a:bodyPr>
            <a:normAutofit/>
          </a:bodyPr>
          <a:lstStyle/>
          <a:p>
            <a:pPr marL="609600" indent="-609600">
              <a:buFontTx/>
              <a:buAutoNum type="arabicPeriod"/>
            </a:pPr>
            <a:r>
              <a:rPr lang="en-US" altLang="en-US" sz="2800" b="1" dirty="0" smtClean="0">
                <a:solidFill>
                  <a:schemeClr val="accent2"/>
                </a:solidFill>
              </a:rPr>
              <a:t>Screening-</a:t>
            </a:r>
            <a:r>
              <a:rPr lang="en-US" altLang="en-US" sz="2800" i="1" dirty="0" smtClean="0"/>
              <a:t> To </a:t>
            </a:r>
            <a:r>
              <a:rPr lang="en-US" altLang="en-US" sz="2800" i="1" u="sng" dirty="0" smtClean="0"/>
              <a:t>detect students in need of further assessment</a:t>
            </a:r>
            <a:r>
              <a:rPr lang="en-US" altLang="en-US" sz="2800" i="1" dirty="0" smtClean="0"/>
              <a:t> and to identify their respective areas of need.</a:t>
            </a:r>
          </a:p>
          <a:p>
            <a:pPr marL="609600" indent="-609600">
              <a:buFontTx/>
              <a:buAutoNum type="arabicPeriod"/>
            </a:pPr>
            <a:r>
              <a:rPr lang="en-US" altLang="en-US" sz="2800" b="1" dirty="0" smtClean="0">
                <a:solidFill>
                  <a:schemeClr val="accent2"/>
                </a:solidFill>
              </a:rPr>
              <a:t>Student Progress Monitoring-</a:t>
            </a:r>
            <a:r>
              <a:rPr lang="en-US" altLang="en-US" sz="2800" i="1" dirty="0" smtClean="0"/>
              <a:t> To provide feedback about the </a:t>
            </a:r>
            <a:r>
              <a:rPr lang="en-US" altLang="en-US" sz="2800" i="1" u="sng" dirty="0" smtClean="0"/>
              <a:t>progress of individual students or clients</a:t>
            </a:r>
            <a:r>
              <a:rPr lang="en-US" altLang="en-US" sz="2800" i="1" dirty="0" smtClean="0"/>
              <a:t>. </a:t>
            </a:r>
          </a:p>
          <a:p>
            <a:pPr marL="609600" indent="-609600">
              <a:buFontTx/>
              <a:buAutoNum type="arabicPeriod"/>
            </a:pPr>
            <a:r>
              <a:rPr lang="en-US" altLang="en-US" sz="2800" b="1" dirty="0" smtClean="0">
                <a:solidFill>
                  <a:schemeClr val="accent2"/>
                </a:solidFill>
              </a:rPr>
              <a:t>Program Evaluation-</a:t>
            </a:r>
            <a:r>
              <a:rPr lang="en-US" altLang="en-US" sz="2800" i="1" dirty="0" smtClean="0"/>
              <a:t> To gather evidence that </a:t>
            </a:r>
            <a:r>
              <a:rPr lang="en-US" altLang="en-US" sz="2800" i="1" u="sng" dirty="0" smtClean="0"/>
              <a:t>intervention</a:t>
            </a:r>
            <a:r>
              <a:rPr lang="en-US" altLang="en-US" sz="2800" i="1" dirty="0" smtClean="0"/>
              <a:t> services are </a:t>
            </a:r>
            <a:r>
              <a:rPr lang="en-US" altLang="en-US" sz="2800" i="1" u="sng" dirty="0" smtClean="0"/>
              <a:t>effective</a:t>
            </a:r>
            <a:r>
              <a:rPr lang="en-US" altLang="en-US" sz="2800" i="1" dirty="0" smtClean="0"/>
              <a:t>. </a:t>
            </a:r>
          </a:p>
        </p:txBody>
      </p:sp>
      <p:sp>
        <p:nvSpPr>
          <p:cNvPr id="49154" name="Rectangle 2"/>
          <p:cNvSpPr>
            <a:spLocks noGrp="1" noChangeArrowheads="1"/>
          </p:cNvSpPr>
          <p:nvPr>
            <p:ph type="title"/>
          </p:nvPr>
        </p:nvSpPr>
        <p:spPr/>
        <p:txBody>
          <a:bodyPr>
            <a:normAutofit fontScale="90000"/>
          </a:bodyPr>
          <a:lstStyle/>
          <a:p>
            <a:r>
              <a:rPr lang="en-US" altLang="en-US" dirty="0" smtClean="0">
                <a:solidFill>
                  <a:schemeClr val="accent2">
                    <a:lumMod val="75000"/>
                  </a:schemeClr>
                </a:solidFill>
              </a:rPr>
              <a:t>Behavior Intervention Monitoring Assessment System (BIMAS)</a:t>
            </a:r>
            <a:endParaRPr lang="en-US" altLang="en-US" dirty="0" smtClean="0">
              <a:solidFill>
                <a:schemeClr val="accent2">
                  <a:lumMod val="75000"/>
                </a:schemeClr>
              </a:solidFill>
            </a:endParaRPr>
          </a:p>
        </p:txBody>
      </p:sp>
    </p:spTree>
    <p:extLst>
      <p:ext uri="{BB962C8B-B14F-4D97-AF65-F5344CB8AC3E}">
        <p14:creationId xmlns:p14="http://schemas.microsoft.com/office/powerpoint/2010/main" val="414504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3"/>
          <p:cNvSpPr>
            <a:spLocks noGrp="1" noChangeArrowheads="1"/>
          </p:cNvSpPr>
          <p:nvPr>
            <p:ph type="subTitle" idx="4294967295"/>
          </p:nvPr>
        </p:nvSpPr>
        <p:spPr>
          <a:xfrm>
            <a:off x="0" y="1066800"/>
            <a:ext cx="7772400" cy="5105400"/>
          </a:xfrm>
        </p:spPr>
        <p:txBody>
          <a:bodyPr anchor="ctr"/>
          <a:lstStyle/>
          <a:p>
            <a:pPr marL="228600" indent="-228600" eaLnBrk="1" hangingPunct="1">
              <a:lnSpc>
                <a:spcPct val="90000"/>
              </a:lnSpc>
            </a:pPr>
            <a:r>
              <a:rPr lang="en-US" altLang="en-US" sz="2800" smtClean="0"/>
              <a:t>3-tier Behavioral Progress Monitoring System </a:t>
            </a:r>
          </a:p>
          <a:p>
            <a:pPr marL="228600" indent="-228600" eaLnBrk="1" hangingPunct="1">
              <a:lnSpc>
                <a:spcPct val="90000"/>
              </a:lnSpc>
            </a:pPr>
            <a:r>
              <a:rPr lang="en-US" altLang="en-US" sz="2800" smtClean="0"/>
              <a:t>for screening and assessing changes in response to behavior intervention </a:t>
            </a:r>
          </a:p>
          <a:p>
            <a:pPr marL="228600" indent="-228600" eaLnBrk="1" hangingPunct="1">
              <a:lnSpc>
                <a:spcPct val="90000"/>
              </a:lnSpc>
            </a:pPr>
            <a:r>
              <a:rPr lang="en-US" altLang="en-US" sz="2800" smtClean="0"/>
              <a:t>follows the RTI model  </a:t>
            </a:r>
          </a:p>
          <a:p>
            <a:pPr marL="228600" indent="-228600" eaLnBrk="1" hangingPunct="1">
              <a:lnSpc>
                <a:spcPct val="90000"/>
              </a:lnSpc>
            </a:pPr>
            <a:r>
              <a:rPr lang="en-US" altLang="en-US" sz="2800" smtClean="0"/>
              <a:t>School-aged children and adolescents (5-18)</a:t>
            </a:r>
          </a:p>
          <a:p>
            <a:pPr marL="228600" indent="-228600" eaLnBrk="1" hangingPunct="1">
              <a:lnSpc>
                <a:spcPct val="90000"/>
              </a:lnSpc>
            </a:pPr>
            <a:r>
              <a:rPr lang="en-US" altLang="en-US" sz="2800" smtClean="0"/>
              <a:t>2 main components: BIMAS Standard &amp; BIMAS Flex</a:t>
            </a:r>
          </a:p>
          <a:p>
            <a:pPr marL="228600" indent="-228600" eaLnBrk="1" hangingPunct="1">
              <a:lnSpc>
                <a:spcPct val="90000"/>
              </a:lnSpc>
            </a:pPr>
            <a:r>
              <a:rPr lang="en-US" altLang="en-US" sz="2800" smtClean="0"/>
              <a:t>Multi-informant tool with forms for teachers, parents, youth, and clinician</a:t>
            </a:r>
          </a:p>
          <a:p>
            <a:pPr marL="228600" indent="-228600" eaLnBrk="1" hangingPunct="1">
              <a:lnSpc>
                <a:spcPct val="90000"/>
              </a:lnSpc>
            </a:pPr>
            <a:r>
              <a:rPr lang="en-US" altLang="en-US" sz="2800" smtClean="0"/>
              <a:t>web-based data management and reporting system. </a:t>
            </a:r>
          </a:p>
        </p:txBody>
      </p:sp>
      <p:sp>
        <p:nvSpPr>
          <p:cNvPr id="3075" name="Rectangle 2"/>
          <p:cNvSpPr>
            <a:spLocks noGrp="1" noChangeArrowheads="1"/>
          </p:cNvSpPr>
          <p:nvPr>
            <p:ph type="ctrTitle" idx="4294967295"/>
          </p:nvPr>
        </p:nvSpPr>
        <p:spPr>
          <a:xfrm>
            <a:off x="609600" y="304800"/>
            <a:ext cx="8534400" cy="762000"/>
          </a:xfrm>
        </p:spPr>
        <p:txBody>
          <a:bodyPr/>
          <a:lstStyle/>
          <a:p>
            <a:pPr algn="l" eaLnBrk="1" hangingPunct="1"/>
            <a:r>
              <a:rPr lang="en-US" altLang="en-US" sz="3200" b="1" smtClean="0">
                <a:solidFill>
                  <a:schemeClr val="accent2"/>
                </a:solidFill>
                <a:latin typeface="Aril" charset="0"/>
              </a:rPr>
              <a:t>What is the BIMAS?</a:t>
            </a:r>
          </a:p>
        </p:txBody>
      </p:sp>
    </p:spTree>
    <p:extLst>
      <p:ext uri="{BB962C8B-B14F-4D97-AF65-F5344CB8AC3E}">
        <p14:creationId xmlns:p14="http://schemas.microsoft.com/office/powerpoint/2010/main" val="121576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45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45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45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459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459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45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762000" y="457200"/>
            <a:ext cx="7772400" cy="1143000"/>
          </a:xfrm>
        </p:spPr>
        <p:txBody>
          <a:bodyPr>
            <a:normAutofit fontScale="90000"/>
          </a:bodyPr>
          <a:lstStyle/>
          <a:p>
            <a:r>
              <a:rPr lang="en-US" altLang="en-US" sz="4000" dirty="0" smtClean="0">
                <a:solidFill>
                  <a:schemeClr val="accent2"/>
                </a:solidFill>
              </a:rPr>
              <a:t>Interpretation of BIMAS Scores : </a:t>
            </a:r>
            <a:br>
              <a:rPr lang="en-US" altLang="en-US" sz="4000" dirty="0" smtClean="0">
                <a:solidFill>
                  <a:schemeClr val="accent2"/>
                </a:solidFill>
              </a:rPr>
            </a:br>
            <a:r>
              <a:rPr lang="en-US" altLang="en-US" sz="4000" dirty="0" smtClean="0">
                <a:solidFill>
                  <a:schemeClr val="accent2"/>
                </a:solidFill>
              </a:rPr>
              <a:t>Scale-level Descriptors</a:t>
            </a:r>
          </a:p>
        </p:txBody>
      </p:sp>
      <p:sp>
        <p:nvSpPr>
          <p:cNvPr id="43011" name="Rectangle 3"/>
          <p:cNvSpPr>
            <a:spLocks noGrp="1" noChangeArrowheads="1"/>
          </p:cNvSpPr>
          <p:nvPr>
            <p:ph type="body" idx="4294967295"/>
          </p:nvPr>
        </p:nvSpPr>
        <p:spPr>
          <a:xfrm>
            <a:off x="838200" y="1828800"/>
            <a:ext cx="7772400" cy="4419600"/>
          </a:xfrm>
        </p:spPr>
        <p:txBody>
          <a:bodyPr>
            <a:normAutofit fontScale="92500" lnSpcReduction="10000"/>
          </a:bodyPr>
          <a:lstStyle/>
          <a:p>
            <a:pPr>
              <a:lnSpc>
                <a:spcPct val="90000"/>
              </a:lnSpc>
              <a:buFontTx/>
              <a:buNone/>
            </a:pPr>
            <a:r>
              <a:rPr lang="en-US" altLang="en-US" sz="2800" u="sng" dirty="0" smtClean="0"/>
              <a:t>Behavior Concern Scales</a:t>
            </a:r>
            <a:r>
              <a:rPr lang="en-US" altLang="en-US" sz="2800" dirty="0" smtClean="0"/>
              <a:t> (</a:t>
            </a:r>
            <a:r>
              <a:rPr lang="en-US" altLang="en-US" sz="2800" dirty="0" smtClean="0">
                <a:cs typeface="Arial" pitchFamily="34" charset="0"/>
              </a:rPr>
              <a:t>↑</a:t>
            </a:r>
            <a:r>
              <a:rPr lang="en-US" altLang="en-US" sz="2800" dirty="0" smtClean="0"/>
              <a:t> scores = </a:t>
            </a:r>
            <a:r>
              <a:rPr lang="en-US" altLang="en-US" sz="2800" dirty="0" smtClean="0">
                <a:sym typeface="Wingdings" pitchFamily="2" charset="2"/>
              </a:rPr>
              <a:t></a:t>
            </a:r>
            <a:r>
              <a:rPr lang="en-US" altLang="en-US" sz="2800" dirty="0" smtClean="0">
                <a:cs typeface="Arial" pitchFamily="34" charset="0"/>
              </a:rPr>
              <a:t>)</a:t>
            </a:r>
            <a:endParaRPr lang="en-US" altLang="en-US" sz="2800" u="sng" dirty="0" smtClean="0">
              <a:cs typeface="Arial" pitchFamily="34" charset="0"/>
            </a:endParaRPr>
          </a:p>
          <a:p>
            <a:pPr>
              <a:lnSpc>
                <a:spcPct val="90000"/>
              </a:lnSpc>
            </a:pPr>
            <a:r>
              <a:rPr lang="en-US" altLang="en-US" sz="2800" b="1" dirty="0" smtClean="0">
                <a:solidFill>
                  <a:srgbClr val="FF0000"/>
                </a:solidFill>
              </a:rPr>
              <a:t>High Risk:</a:t>
            </a:r>
            <a:r>
              <a:rPr lang="en-US" altLang="en-US" sz="2800" dirty="0" smtClean="0"/>
              <a:t> </a:t>
            </a:r>
            <a:r>
              <a:rPr lang="en-US" altLang="en-US" sz="2800" i="1" dirty="0" smtClean="0"/>
              <a:t>T</a:t>
            </a:r>
            <a:r>
              <a:rPr lang="en-US" altLang="en-US" sz="2800" dirty="0" smtClean="0"/>
              <a:t> = 70+</a:t>
            </a:r>
            <a:endParaRPr lang="en-US" altLang="en-US" sz="2800" dirty="0" smtClean="0">
              <a:solidFill>
                <a:srgbClr val="008000"/>
              </a:solidFill>
            </a:endParaRPr>
          </a:p>
          <a:p>
            <a:pPr>
              <a:lnSpc>
                <a:spcPct val="90000"/>
              </a:lnSpc>
            </a:pPr>
            <a:r>
              <a:rPr lang="en-US" altLang="en-US" sz="2800" b="1" dirty="0" smtClean="0">
                <a:solidFill>
                  <a:srgbClr val="FFCC00"/>
                </a:solidFill>
              </a:rPr>
              <a:t>Some Risk:</a:t>
            </a:r>
            <a:r>
              <a:rPr lang="en-US" altLang="en-US" sz="2800" dirty="0" smtClean="0"/>
              <a:t> </a:t>
            </a:r>
            <a:r>
              <a:rPr lang="en-US" altLang="en-US" sz="2800" i="1" dirty="0" smtClean="0"/>
              <a:t>T</a:t>
            </a:r>
            <a:r>
              <a:rPr lang="en-US" altLang="en-US" sz="2800" dirty="0" smtClean="0"/>
              <a:t> = 60-69 </a:t>
            </a:r>
          </a:p>
          <a:p>
            <a:pPr>
              <a:lnSpc>
                <a:spcPct val="90000"/>
              </a:lnSpc>
            </a:pPr>
            <a:r>
              <a:rPr lang="en-US" altLang="en-US" sz="2800" b="1" dirty="0" smtClean="0">
                <a:solidFill>
                  <a:srgbClr val="008000"/>
                </a:solidFill>
              </a:rPr>
              <a:t>Low Risk: </a:t>
            </a:r>
            <a:r>
              <a:rPr lang="en-US" altLang="en-US" sz="2800" i="1" dirty="0" smtClean="0"/>
              <a:t>T</a:t>
            </a:r>
            <a:r>
              <a:rPr lang="en-US" altLang="en-US" sz="2800" dirty="0" smtClean="0"/>
              <a:t> &lt; 60</a:t>
            </a:r>
          </a:p>
          <a:p>
            <a:pPr>
              <a:lnSpc>
                <a:spcPct val="90000"/>
              </a:lnSpc>
              <a:buFontTx/>
              <a:buNone/>
            </a:pPr>
            <a:endParaRPr lang="en-US" altLang="en-US" sz="2800" dirty="0" smtClean="0"/>
          </a:p>
          <a:p>
            <a:pPr>
              <a:lnSpc>
                <a:spcPct val="90000"/>
              </a:lnSpc>
              <a:buFontTx/>
              <a:buNone/>
            </a:pPr>
            <a:r>
              <a:rPr lang="en-US" altLang="en-US" sz="2800" u="sng" dirty="0" smtClean="0"/>
              <a:t>Adaptive Scales</a:t>
            </a:r>
            <a:r>
              <a:rPr lang="en-US" altLang="en-US" sz="2800" dirty="0" smtClean="0"/>
              <a:t> (</a:t>
            </a:r>
            <a:r>
              <a:rPr lang="en-US" altLang="en-US" sz="2800" dirty="0" smtClean="0">
                <a:cs typeface="Arial" pitchFamily="34" charset="0"/>
              </a:rPr>
              <a:t>↑</a:t>
            </a:r>
            <a:r>
              <a:rPr lang="en-US" altLang="en-US" sz="2800" dirty="0" smtClean="0"/>
              <a:t> scores = </a:t>
            </a:r>
            <a:r>
              <a:rPr lang="en-US" altLang="en-US" sz="2800" dirty="0" smtClean="0">
                <a:cs typeface="Arial" pitchFamily="34" charset="0"/>
                <a:sym typeface="Wingdings" pitchFamily="2" charset="2"/>
              </a:rPr>
              <a:t>)</a:t>
            </a:r>
            <a:endParaRPr lang="en-US" altLang="en-US" sz="2800" u="sng" dirty="0" smtClean="0"/>
          </a:p>
          <a:p>
            <a:pPr>
              <a:lnSpc>
                <a:spcPct val="90000"/>
              </a:lnSpc>
            </a:pPr>
            <a:r>
              <a:rPr lang="en-US" altLang="en-US" sz="2800" b="1" dirty="0" smtClean="0">
                <a:solidFill>
                  <a:schemeClr val="hlink"/>
                </a:solidFill>
              </a:rPr>
              <a:t>Strength: </a:t>
            </a:r>
            <a:r>
              <a:rPr lang="en-US" altLang="en-US" sz="2800" i="1" dirty="0" smtClean="0"/>
              <a:t>T</a:t>
            </a:r>
            <a:r>
              <a:rPr lang="en-US" altLang="en-US" sz="2800" dirty="0" smtClean="0"/>
              <a:t> = 60+</a:t>
            </a:r>
            <a:endParaRPr lang="en-US" altLang="en-US" sz="2800" b="1" dirty="0" smtClean="0">
              <a:solidFill>
                <a:srgbClr val="008000"/>
              </a:solidFill>
            </a:endParaRPr>
          </a:p>
          <a:p>
            <a:pPr>
              <a:lnSpc>
                <a:spcPct val="90000"/>
              </a:lnSpc>
            </a:pPr>
            <a:r>
              <a:rPr lang="en-US" altLang="en-US" sz="2800" b="1" dirty="0" smtClean="0">
                <a:solidFill>
                  <a:srgbClr val="008000"/>
                </a:solidFill>
              </a:rPr>
              <a:t>Typical: </a:t>
            </a:r>
            <a:r>
              <a:rPr lang="en-US" altLang="en-US" sz="2800" i="1" dirty="0" smtClean="0"/>
              <a:t>T</a:t>
            </a:r>
            <a:r>
              <a:rPr lang="en-US" altLang="en-US" sz="2800" dirty="0" smtClean="0"/>
              <a:t> = 41-59</a:t>
            </a:r>
            <a:r>
              <a:rPr lang="en-US" altLang="en-US" sz="2800" b="1" dirty="0" smtClean="0">
                <a:solidFill>
                  <a:srgbClr val="FF0000"/>
                </a:solidFill>
              </a:rPr>
              <a:t>	</a:t>
            </a:r>
          </a:p>
          <a:p>
            <a:pPr>
              <a:lnSpc>
                <a:spcPct val="90000"/>
              </a:lnSpc>
            </a:pPr>
            <a:r>
              <a:rPr lang="en-US" altLang="en-US" sz="2800" b="1" dirty="0" smtClean="0">
                <a:solidFill>
                  <a:srgbClr val="FF0000"/>
                </a:solidFill>
              </a:rPr>
              <a:t>Concern: </a:t>
            </a:r>
            <a:r>
              <a:rPr lang="en-US" altLang="en-US" sz="2800" i="1" dirty="0" smtClean="0"/>
              <a:t>T</a:t>
            </a:r>
            <a:r>
              <a:rPr lang="en-US" altLang="en-US" sz="2800" dirty="0" smtClean="0"/>
              <a:t> </a:t>
            </a:r>
            <a:r>
              <a:rPr lang="en-US" altLang="en-US" sz="2800" dirty="0" smtClean="0">
                <a:cs typeface="Arial" pitchFamily="34" charset="0"/>
              </a:rPr>
              <a:t>≤ 40</a:t>
            </a:r>
            <a:r>
              <a:rPr lang="en-US" altLang="en-US" sz="2800" dirty="0" smtClean="0"/>
              <a:t>	</a:t>
            </a:r>
          </a:p>
          <a:p>
            <a:pPr>
              <a:lnSpc>
                <a:spcPct val="90000"/>
              </a:lnSpc>
              <a:buFontTx/>
              <a:buNone/>
            </a:pPr>
            <a:r>
              <a:rPr lang="en-US" altLang="en-US" sz="2800" dirty="0" smtClean="0"/>
              <a:t>	</a:t>
            </a:r>
          </a:p>
          <a:p>
            <a:pPr>
              <a:lnSpc>
                <a:spcPct val="90000"/>
              </a:lnSpc>
              <a:buFontTx/>
              <a:buNone/>
            </a:pPr>
            <a:r>
              <a:rPr lang="en-US" altLang="en-US" sz="2800" dirty="0" smtClean="0"/>
              <a:t>	</a:t>
            </a:r>
          </a:p>
        </p:txBody>
      </p:sp>
    </p:spTree>
    <p:extLst>
      <p:ext uri="{BB962C8B-B14F-4D97-AF65-F5344CB8AC3E}">
        <p14:creationId xmlns:p14="http://schemas.microsoft.com/office/powerpoint/2010/main" val="1011291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09600" y="457200"/>
            <a:ext cx="7772400" cy="1143000"/>
          </a:xfrm>
        </p:spPr>
        <p:txBody>
          <a:bodyPr>
            <a:normAutofit fontScale="90000"/>
          </a:bodyPr>
          <a:lstStyle/>
          <a:p>
            <a:r>
              <a:rPr lang="en-US" altLang="en-US" sz="3600" dirty="0" smtClean="0">
                <a:solidFill>
                  <a:schemeClr val="accent2"/>
                </a:solidFill>
              </a:rPr>
              <a:t>Interpretation of BIMAS Scores:</a:t>
            </a:r>
            <a:br>
              <a:rPr lang="en-US" altLang="en-US" sz="3600" dirty="0" smtClean="0">
                <a:solidFill>
                  <a:schemeClr val="accent2"/>
                </a:solidFill>
              </a:rPr>
            </a:br>
            <a:r>
              <a:rPr lang="en-US" altLang="en-US" sz="3600" dirty="0" smtClean="0">
                <a:solidFill>
                  <a:schemeClr val="accent2"/>
                </a:solidFill>
              </a:rPr>
              <a:t> Item-Level Descriptors</a:t>
            </a:r>
            <a:br>
              <a:rPr lang="en-US" altLang="en-US" sz="3600" dirty="0" smtClean="0">
                <a:solidFill>
                  <a:schemeClr val="accent2"/>
                </a:solidFill>
              </a:rPr>
            </a:br>
            <a:r>
              <a:rPr lang="en-US" altLang="en-US" sz="2400" dirty="0" smtClean="0">
                <a:solidFill>
                  <a:srgbClr val="FF5050"/>
                </a:solidFill>
              </a:rPr>
              <a:t>(Useful in Individualized Intervention Design)</a:t>
            </a:r>
          </a:p>
        </p:txBody>
      </p:sp>
      <p:sp>
        <p:nvSpPr>
          <p:cNvPr id="44035" name="Rectangle 3"/>
          <p:cNvSpPr>
            <a:spLocks noGrp="1" noChangeArrowheads="1"/>
          </p:cNvSpPr>
          <p:nvPr>
            <p:ph type="body" sz="half" idx="4294967295"/>
          </p:nvPr>
        </p:nvSpPr>
        <p:spPr>
          <a:xfrm>
            <a:off x="685800" y="2133600"/>
            <a:ext cx="2590800" cy="4114800"/>
          </a:xfrm>
        </p:spPr>
        <p:txBody>
          <a:bodyPr/>
          <a:lstStyle/>
          <a:p>
            <a:pPr>
              <a:lnSpc>
                <a:spcPct val="90000"/>
              </a:lnSpc>
            </a:pPr>
            <a:r>
              <a:rPr lang="en-US" altLang="en-US" sz="2000" smtClean="0"/>
              <a:t>Likert Scale </a:t>
            </a:r>
          </a:p>
          <a:p>
            <a:pPr lvl="1">
              <a:lnSpc>
                <a:spcPct val="90000"/>
              </a:lnSpc>
              <a:buFontTx/>
              <a:buNone/>
            </a:pPr>
            <a:r>
              <a:rPr lang="en-US" altLang="en-US" sz="1800" smtClean="0"/>
              <a:t>0 = Never;</a:t>
            </a:r>
          </a:p>
          <a:p>
            <a:pPr lvl="1">
              <a:lnSpc>
                <a:spcPct val="90000"/>
              </a:lnSpc>
              <a:buFontTx/>
              <a:buNone/>
            </a:pPr>
            <a:r>
              <a:rPr lang="en-US" altLang="en-US" sz="1800" smtClean="0"/>
              <a:t>1 = Rarely;</a:t>
            </a:r>
          </a:p>
          <a:p>
            <a:pPr lvl="1">
              <a:lnSpc>
                <a:spcPct val="90000"/>
              </a:lnSpc>
              <a:buFontTx/>
              <a:buNone/>
            </a:pPr>
            <a:r>
              <a:rPr lang="en-US" altLang="en-US" sz="1800" smtClean="0"/>
              <a:t>2 = Sometimes;</a:t>
            </a:r>
          </a:p>
          <a:p>
            <a:pPr lvl="1">
              <a:lnSpc>
                <a:spcPct val="90000"/>
              </a:lnSpc>
              <a:buFontTx/>
              <a:buNone/>
            </a:pPr>
            <a:r>
              <a:rPr lang="en-US" altLang="en-US" sz="1800" smtClean="0"/>
              <a:t>3 = Often;</a:t>
            </a:r>
          </a:p>
          <a:p>
            <a:pPr lvl="1">
              <a:lnSpc>
                <a:spcPct val="90000"/>
              </a:lnSpc>
              <a:buFontTx/>
              <a:buNone/>
            </a:pPr>
            <a:r>
              <a:rPr lang="en-US" altLang="en-US" sz="1800" smtClean="0"/>
              <a:t>4 = Very Often</a:t>
            </a:r>
          </a:p>
          <a:p>
            <a:pPr>
              <a:lnSpc>
                <a:spcPct val="90000"/>
              </a:lnSpc>
            </a:pPr>
            <a:endParaRPr lang="en-US" altLang="en-US" sz="2000" smtClean="0"/>
          </a:p>
        </p:txBody>
      </p:sp>
      <p:sp>
        <p:nvSpPr>
          <p:cNvPr id="169990" name="Rectangle 6"/>
          <p:cNvSpPr>
            <a:spLocks noGrp="1" noChangeArrowheads="1"/>
          </p:cNvSpPr>
          <p:nvPr>
            <p:ph type="body" sz="half" idx="4294967295"/>
          </p:nvPr>
        </p:nvSpPr>
        <p:spPr>
          <a:xfrm>
            <a:off x="3352800" y="2057400"/>
            <a:ext cx="5791200" cy="4800600"/>
          </a:xfrm>
        </p:spPr>
        <p:txBody>
          <a:bodyPr/>
          <a:lstStyle/>
          <a:p>
            <a:pPr>
              <a:lnSpc>
                <a:spcPct val="90000"/>
              </a:lnSpc>
              <a:buFontTx/>
              <a:buNone/>
            </a:pPr>
            <a:r>
              <a:rPr lang="en-US" altLang="en-US" sz="2000" b="1" smtClean="0"/>
              <a:t>Item Descriptors</a:t>
            </a:r>
            <a:r>
              <a:rPr lang="en-US" altLang="en-US" sz="2000" smtClean="0"/>
              <a:t>: </a:t>
            </a:r>
          </a:p>
          <a:p>
            <a:pPr>
              <a:lnSpc>
                <a:spcPct val="90000"/>
              </a:lnSpc>
            </a:pPr>
            <a:endParaRPr lang="en-US" altLang="en-US" sz="2000" smtClean="0"/>
          </a:p>
          <a:p>
            <a:pPr>
              <a:lnSpc>
                <a:spcPct val="90000"/>
              </a:lnSpc>
              <a:buFontTx/>
              <a:buNone/>
            </a:pPr>
            <a:r>
              <a:rPr lang="en-US" altLang="en-US" sz="2000" u="sng" smtClean="0"/>
              <a:t>Behavior Concern Scales</a:t>
            </a:r>
          </a:p>
          <a:p>
            <a:pPr>
              <a:lnSpc>
                <a:spcPct val="90000"/>
              </a:lnSpc>
              <a:buFontTx/>
              <a:buNone/>
            </a:pPr>
            <a:r>
              <a:rPr lang="en-US" altLang="en-US" sz="2000" smtClean="0"/>
              <a:t>	</a:t>
            </a:r>
            <a:r>
              <a:rPr lang="en-US" altLang="en-US" sz="2000" b="1" smtClean="0">
                <a:solidFill>
                  <a:srgbClr val="008000"/>
                </a:solidFill>
              </a:rPr>
              <a:t>No Concern</a:t>
            </a:r>
            <a:r>
              <a:rPr lang="en-US" altLang="en-US" sz="2000" smtClean="0">
                <a:solidFill>
                  <a:srgbClr val="008000"/>
                </a:solidFill>
              </a:rPr>
              <a:t> </a:t>
            </a:r>
          </a:p>
          <a:p>
            <a:pPr>
              <a:lnSpc>
                <a:spcPct val="90000"/>
              </a:lnSpc>
              <a:buFontTx/>
              <a:buNone/>
            </a:pPr>
            <a:r>
              <a:rPr lang="en-US" altLang="en-US" sz="2000" smtClean="0"/>
              <a:t>	</a:t>
            </a:r>
            <a:r>
              <a:rPr lang="en-US" altLang="en-US" sz="2000" b="1" smtClean="0">
                <a:solidFill>
                  <a:srgbClr val="FFCC00"/>
                </a:solidFill>
              </a:rPr>
              <a:t>Mild Concern</a:t>
            </a:r>
            <a:r>
              <a:rPr lang="en-US" altLang="en-US" sz="2000" smtClean="0"/>
              <a:t> = </a:t>
            </a:r>
            <a:r>
              <a:rPr lang="en-US" altLang="en-US" sz="2000" i="1" smtClean="0"/>
              <a:t>M</a:t>
            </a:r>
            <a:r>
              <a:rPr lang="en-US" altLang="en-US" sz="2000" smtClean="0"/>
              <a:t> + 1</a:t>
            </a:r>
            <a:r>
              <a:rPr lang="en-US" altLang="en-US" sz="2000" i="1" smtClean="0"/>
              <a:t>SD</a:t>
            </a:r>
            <a:r>
              <a:rPr lang="en-US" altLang="en-US" sz="2000" smtClean="0"/>
              <a:t>; </a:t>
            </a:r>
            <a:r>
              <a:rPr lang="en-US" altLang="en-US" sz="2000" smtClean="0">
                <a:cs typeface="Arial" pitchFamily="34" charset="0"/>
              </a:rPr>
              <a:t>≥ </a:t>
            </a:r>
            <a:r>
              <a:rPr lang="en-US" altLang="en-US" sz="2000" smtClean="0"/>
              <a:t>75</a:t>
            </a:r>
            <a:r>
              <a:rPr lang="en-US" altLang="en-US" sz="2000" baseline="30000" smtClean="0"/>
              <a:t>th</a:t>
            </a:r>
            <a:r>
              <a:rPr lang="en-US" altLang="en-US" sz="2000" smtClean="0"/>
              <a:t> percentile </a:t>
            </a:r>
          </a:p>
          <a:p>
            <a:pPr>
              <a:lnSpc>
                <a:spcPct val="90000"/>
              </a:lnSpc>
              <a:buFontTx/>
              <a:buNone/>
            </a:pPr>
            <a:r>
              <a:rPr lang="en-US" altLang="en-US" sz="2000" smtClean="0"/>
              <a:t>	</a:t>
            </a:r>
            <a:r>
              <a:rPr lang="en-US" altLang="en-US" sz="2000" b="1" smtClean="0">
                <a:solidFill>
                  <a:srgbClr val="FF0000"/>
                </a:solidFill>
              </a:rPr>
              <a:t>Concern</a:t>
            </a:r>
            <a:r>
              <a:rPr lang="en-US" altLang="en-US" sz="2000" smtClean="0"/>
              <a:t> = &gt;1 </a:t>
            </a:r>
            <a:r>
              <a:rPr lang="en-US" altLang="en-US" sz="2000" i="1" smtClean="0"/>
              <a:t>SD</a:t>
            </a:r>
            <a:r>
              <a:rPr lang="en-US" altLang="en-US" sz="2000" smtClean="0"/>
              <a:t>; </a:t>
            </a:r>
            <a:r>
              <a:rPr lang="en-US" altLang="en-US" sz="2000" smtClean="0">
                <a:cs typeface="Arial" pitchFamily="34" charset="0"/>
              </a:rPr>
              <a:t>≥ </a:t>
            </a:r>
            <a:r>
              <a:rPr lang="en-US" altLang="en-US" sz="2000" smtClean="0"/>
              <a:t>84</a:t>
            </a:r>
            <a:r>
              <a:rPr lang="en-US" altLang="en-US" sz="2000" baseline="30000" smtClean="0"/>
              <a:t>th</a:t>
            </a:r>
            <a:r>
              <a:rPr lang="en-US" altLang="en-US" sz="2000" smtClean="0"/>
              <a:t> percentile </a:t>
            </a:r>
          </a:p>
          <a:p>
            <a:pPr>
              <a:lnSpc>
                <a:spcPct val="90000"/>
              </a:lnSpc>
              <a:buFontTx/>
              <a:buNone/>
            </a:pPr>
            <a:endParaRPr lang="en-US" altLang="en-US" sz="2000" smtClean="0"/>
          </a:p>
          <a:p>
            <a:pPr>
              <a:lnSpc>
                <a:spcPct val="90000"/>
              </a:lnSpc>
              <a:buFontTx/>
              <a:buNone/>
            </a:pPr>
            <a:r>
              <a:rPr lang="en-US" altLang="en-US" sz="2000" u="sng" smtClean="0"/>
              <a:t>Adaptive Scales</a:t>
            </a:r>
          </a:p>
          <a:p>
            <a:pPr>
              <a:lnSpc>
                <a:spcPct val="90000"/>
              </a:lnSpc>
              <a:buFontTx/>
              <a:buNone/>
            </a:pPr>
            <a:r>
              <a:rPr lang="en-US" altLang="en-US" sz="2000" smtClean="0"/>
              <a:t>	</a:t>
            </a:r>
            <a:r>
              <a:rPr lang="en-US" altLang="en-US" sz="2000" b="1" smtClean="0">
                <a:solidFill>
                  <a:srgbClr val="FF0000"/>
                </a:solidFill>
              </a:rPr>
              <a:t>Concern</a:t>
            </a:r>
            <a:r>
              <a:rPr lang="en-US" altLang="en-US" sz="2000" smtClean="0"/>
              <a:t> = </a:t>
            </a:r>
            <a:r>
              <a:rPr lang="en-US" altLang="en-US" sz="2000" smtClean="0">
                <a:cs typeface="Arial" pitchFamily="34" charset="0"/>
              </a:rPr>
              <a:t>≤</a:t>
            </a:r>
            <a:r>
              <a:rPr lang="en-US" altLang="en-US" sz="2000" smtClean="0"/>
              <a:t>10</a:t>
            </a:r>
            <a:r>
              <a:rPr lang="en-US" altLang="en-US" sz="2000" baseline="30000" smtClean="0"/>
              <a:t>th</a:t>
            </a:r>
            <a:r>
              <a:rPr lang="en-US" altLang="en-US" sz="2000" smtClean="0"/>
              <a:t> percentile 	</a:t>
            </a:r>
          </a:p>
          <a:p>
            <a:pPr>
              <a:lnSpc>
                <a:spcPct val="90000"/>
              </a:lnSpc>
              <a:buFontTx/>
              <a:buNone/>
            </a:pPr>
            <a:r>
              <a:rPr lang="en-US" altLang="en-US" sz="2000" smtClean="0"/>
              <a:t>	</a:t>
            </a:r>
            <a:r>
              <a:rPr lang="en-US" altLang="en-US" sz="2000" b="1" smtClean="0">
                <a:solidFill>
                  <a:srgbClr val="FFCC00"/>
                </a:solidFill>
              </a:rPr>
              <a:t>Mild Concern</a:t>
            </a:r>
            <a:r>
              <a:rPr lang="en-US" altLang="en-US" sz="2000" smtClean="0"/>
              <a:t> = 10</a:t>
            </a:r>
            <a:r>
              <a:rPr lang="en-US" altLang="en-US" sz="2000" baseline="30000" smtClean="0"/>
              <a:t>th</a:t>
            </a:r>
            <a:r>
              <a:rPr lang="en-US" altLang="en-US" sz="2000" smtClean="0"/>
              <a:t> - 20</a:t>
            </a:r>
            <a:r>
              <a:rPr lang="en-US" altLang="en-US" sz="2000" baseline="30000" smtClean="0"/>
              <a:t>th</a:t>
            </a:r>
            <a:r>
              <a:rPr lang="en-US" altLang="en-US" sz="2000" smtClean="0"/>
              <a:t> percentile; M - 1</a:t>
            </a:r>
            <a:r>
              <a:rPr lang="en-US" altLang="en-US" sz="2000" i="1" smtClean="0"/>
              <a:t>SD</a:t>
            </a:r>
          </a:p>
          <a:p>
            <a:pPr>
              <a:lnSpc>
                <a:spcPct val="90000"/>
              </a:lnSpc>
              <a:buFontTx/>
              <a:buNone/>
            </a:pPr>
            <a:r>
              <a:rPr lang="en-US" altLang="en-US" sz="2000" smtClean="0"/>
              <a:t>	</a:t>
            </a:r>
            <a:r>
              <a:rPr lang="en-US" altLang="en-US" sz="2000" b="1" smtClean="0">
                <a:solidFill>
                  <a:srgbClr val="008000"/>
                </a:solidFill>
              </a:rPr>
              <a:t>Fair</a:t>
            </a:r>
          </a:p>
          <a:p>
            <a:pPr>
              <a:lnSpc>
                <a:spcPct val="90000"/>
              </a:lnSpc>
              <a:buFontTx/>
              <a:buNone/>
            </a:pPr>
            <a:r>
              <a:rPr lang="en-US" altLang="en-US" sz="2000" smtClean="0"/>
              <a:t>	</a:t>
            </a:r>
            <a:r>
              <a:rPr lang="en-US" altLang="en-US" sz="2000" b="1" smtClean="0">
                <a:solidFill>
                  <a:schemeClr val="hlink"/>
                </a:solidFill>
              </a:rPr>
              <a:t>Positive</a:t>
            </a:r>
            <a:r>
              <a:rPr lang="en-US" altLang="en-US" sz="2000" smtClean="0"/>
              <a:t> = </a:t>
            </a:r>
            <a:r>
              <a:rPr lang="en-US" altLang="en-US" sz="2000" smtClean="0">
                <a:cs typeface="Arial" pitchFamily="34" charset="0"/>
              </a:rPr>
              <a:t>≥</a:t>
            </a:r>
            <a:r>
              <a:rPr lang="en-US" altLang="en-US" sz="2000" smtClean="0"/>
              <a:t> 75</a:t>
            </a:r>
            <a:r>
              <a:rPr lang="en-US" altLang="en-US" sz="2000" baseline="30000" smtClean="0"/>
              <a:t>th</a:t>
            </a:r>
            <a:r>
              <a:rPr lang="en-US" altLang="en-US" sz="2000" smtClean="0"/>
              <a:t> percentile; M + .67</a:t>
            </a:r>
            <a:r>
              <a:rPr lang="en-US" altLang="en-US" sz="2000" i="1" smtClean="0"/>
              <a:t>SD</a:t>
            </a:r>
          </a:p>
        </p:txBody>
      </p:sp>
    </p:spTree>
    <p:extLst>
      <p:ext uri="{BB962C8B-B14F-4D97-AF65-F5344CB8AC3E}">
        <p14:creationId xmlns:p14="http://schemas.microsoft.com/office/powerpoint/2010/main" val="40733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9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9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9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99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999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999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999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9990">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999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ction="ppaction://hlinkfile"/>
              </a:rPr>
              <a:t>BIMAS Reports\RIDES Baseline Self </a:t>
            </a:r>
            <a:r>
              <a:rPr lang="en-US" dirty="0" err="1" smtClean="0">
                <a:hlinkClick r:id="rId2" action="ppaction://hlinkfile"/>
              </a:rPr>
              <a:t>Report_OMS</a:t>
            </a:r>
            <a:r>
              <a:rPr lang="en-US" dirty="0" smtClean="0">
                <a:hlinkClick r:id="rId2" action="ppaction://hlinkfile"/>
              </a:rPr>
              <a:t> Feb 2018.pdf</a:t>
            </a:r>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Baseline Report from BIMAS</a:t>
            </a:r>
            <a:endParaRPr lang="en-US" dirty="0">
              <a:solidFill>
                <a:schemeClr val="accent2">
                  <a:lumMod val="75000"/>
                </a:schemeClr>
              </a:solidFill>
            </a:endParaRPr>
          </a:p>
        </p:txBody>
      </p:sp>
    </p:spTree>
    <p:extLst>
      <p:ext uri="{BB962C8B-B14F-4D97-AF65-F5344CB8AC3E}">
        <p14:creationId xmlns:p14="http://schemas.microsoft.com/office/powerpoint/2010/main" val="116711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You recognize and acknowledge trauma and its prevalence, alongside awareness and sensitivity to its dynamics, in all aspects of </a:t>
            </a:r>
            <a:r>
              <a:rPr lang="en-US" dirty="0" smtClean="0"/>
              <a:t>the work in schools across all systems.</a:t>
            </a:r>
            <a:endParaRPr lang="en-US" dirty="0" smtClean="0"/>
          </a:p>
        </p:txBody>
      </p:sp>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What Does it Mean to be </a:t>
            </a:r>
            <a:br>
              <a:rPr lang="en-US" dirty="0" smtClean="0">
                <a:solidFill>
                  <a:schemeClr val="accent2">
                    <a:lumMod val="75000"/>
                  </a:schemeClr>
                </a:solidFill>
              </a:rPr>
            </a:br>
            <a:r>
              <a:rPr lang="en-US" dirty="0" smtClean="0">
                <a:solidFill>
                  <a:schemeClr val="accent2">
                    <a:lumMod val="75000"/>
                  </a:schemeClr>
                </a:solidFill>
              </a:rPr>
              <a:t>Trauma-Informed?</a:t>
            </a:r>
            <a:endParaRPr lang="en-US" dirty="0">
              <a:solidFill>
                <a:schemeClr val="accent2">
                  <a:lumMod val="75000"/>
                </a:schemeClr>
              </a:solidFill>
            </a:endParaRPr>
          </a:p>
        </p:txBody>
      </p:sp>
    </p:spTree>
    <p:extLst>
      <p:ext uri="{BB962C8B-B14F-4D97-AF65-F5344CB8AC3E}">
        <p14:creationId xmlns:p14="http://schemas.microsoft.com/office/powerpoint/2010/main" val="354856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Depression Inventory</a:t>
            </a:r>
          </a:p>
          <a:p>
            <a:r>
              <a:rPr lang="en-US" dirty="0" smtClean="0"/>
              <a:t>Anxiety Inventory</a:t>
            </a:r>
          </a:p>
          <a:p>
            <a:r>
              <a:rPr lang="en-US" dirty="0" smtClean="0"/>
              <a:t>Executive Functioning</a:t>
            </a:r>
          </a:p>
          <a:p>
            <a:r>
              <a:rPr lang="en-US" dirty="0" smtClean="0"/>
              <a:t>Emotional Regulation</a:t>
            </a:r>
          </a:p>
          <a:p>
            <a:r>
              <a:rPr lang="en-US" dirty="0" smtClean="0"/>
              <a:t>Stress</a:t>
            </a:r>
          </a:p>
          <a:p>
            <a:r>
              <a:rPr lang="en-US" dirty="0" smtClean="0"/>
              <a:t>Trauma </a:t>
            </a:r>
          </a:p>
          <a:p>
            <a:r>
              <a:rPr lang="en-US" dirty="0" smtClean="0"/>
              <a:t>Behavior Checklist</a:t>
            </a:r>
          </a:p>
        </p:txBody>
      </p:sp>
      <p:sp>
        <p:nvSpPr>
          <p:cNvPr id="2" name="Title 1"/>
          <p:cNvSpPr>
            <a:spLocks noGrp="1"/>
          </p:cNvSpPr>
          <p:nvPr>
            <p:ph type="title"/>
          </p:nvPr>
        </p:nvSpPr>
        <p:spPr/>
        <p:txBody>
          <a:bodyPr/>
          <a:lstStyle/>
          <a:p>
            <a:r>
              <a:rPr lang="en-US" dirty="0" smtClean="0">
                <a:solidFill>
                  <a:schemeClr val="accent2">
                    <a:lumMod val="75000"/>
                  </a:schemeClr>
                </a:solidFill>
              </a:rPr>
              <a:t>Mental Health Assessments</a:t>
            </a:r>
            <a:endParaRPr lang="en-US" dirty="0">
              <a:solidFill>
                <a:schemeClr val="accent2">
                  <a:lumMod val="75000"/>
                </a:schemeClr>
              </a:solidFill>
            </a:endParaRPr>
          </a:p>
        </p:txBody>
      </p:sp>
    </p:spTree>
    <p:extLst>
      <p:ext uri="{BB962C8B-B14F-4D97-AF65-F5344CB8AC3E}">
        <p14:creationId xmlns:p14="http://schemas.microsoft.com/office/powerpoint/2010/main" val="368681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2" name="Object 4"/>
          <p:cNvGraphicFramePr>
            <a:graphicFrameLocks noChangeAspect="1"/>
          </p:cNvGraphicFramePr>
          <p:nvPr>
            <p:extLst>
              <p:ext uri="{D42A27DB-BD31-4B8C-83A1-F6EECF244321}">
                <p14:modId xmlns:p14="http://schemas.microsoft.com/office/powerpoint/2010/main" val="3433693125"/>
              </p:ext>
            </p:extLst>
          </p:nvPr>
        </p:nvGraphicFramePr>
        <p:xfrm>
          <a:off x="304799" y="315259"/>
          <a:ext cx="8503085" cy="6085541"/>
        </p:xfrm>
        <a:graphic>
          <a:graphicData uri="http://schemas.openxmlformats.org/presentationml/2006/ole">
            <mc:AlternateContent xmlns:mc="http://schemas.openxmlformats.org/markup-compatibility/2006">
              <mc:Choice xmlns:v="urn:schemas-microsoft-com:vml" Requires="v">
                <p:oleObj spid="_x0000_s2054" name="Presentation" r:id="rId3" imgW="4571823" imgH="3428995" progId="PowerPoint.Show.8">
                  <p:embed/>
                </p:oleObj>
              </mc:Choice>
              <mc:Fallback>
                <p:oleObj name="Presentation" r:id="rId3" imgW="4571823" imgH="3428995"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315259"/>
                        <a:ext cx="8503085" cy="608554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81463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u="sng" dirty="0" smtClean="0"/>
              <a:t>Symptom Reduction and Improved Functioning</a:t>
            </a:r>
          </a:p>
          <a:p>
            <a:pPr marL="0" indent="0">
              <a:buNone/>
            </a:pPr>
            <a:r>
              <a:rPr lang="en-US" dirty="0" smtClean="0"/>
              <a:t>Improved school attendance and performance;</a:t>
            </a:r>
          </a:p>
          <a:p>
            <a:pPr marL="0" indent="0">
              <a:buNone/>
            </a:pPr>
            <a:r>
              <a:rPr lang="en-US" dirty="0" smtClean="0"/>
              <a:t>Improved family and peer relationships;</a:t>
            </a:r>
          </a:p>
          <a:p>
            <a:pPr marL="0" indent="0">
              <a:buNone/>
            </a:pPr>
            <a:r>
              <a:rPr lang="en-US" dirty="0" smtClean="0"/>
              <a:t>Decreased involvement with law enforcement and the juvenile justice system;</a:t>
            </a:r>
          </a:p>
          <a:p>
            <a:pPr marL="0" indent="0">
              <a:buNone/>
            </a:pPr>
            <a:r>
              <a:rPr lang="en-US" dirty="0" smtClean="0"/>
              <a:t>Decreased rates of substance use and abuse; and</a:t>
            </a:r>
          </a:p>
          <a:p>
            <a:pPr marL="0" indent="0">
              <a:buNone/>
            </a:pPr>
            <a:r>
              <a:rPr lang="en-US" dirty="0" smtClean="0"/>
              <a:t>Reduction in self-harm and suicide related behaviors.</a:t>
            </a:r>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Outcomes Typically:</a:t>
            </a:r>
            <a:endParaRPr lang="en-US" dirty="0">
              <a:solidFill>
                <a:schemeClr val="accent2">
                  <a:lumMod val="75000"/>
                </a:schemeClr>
              </a:solidFill>
            </a:endParaRPr>
          </a:p>
        </p:txBody>
      </p:sp>
    </p:spTree>
    <p:extLst>
      <p:ext uri="{BB962C8B-B14F-4D97-AF65-F5344CB8AC3E}">
        <p14:creationId xmlns:p14="http://schemas.microsoft.com/office/powerpoint/2010/main" val="1694214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Edward Blanch</a:t>
            </a:r>
          </a:p>
          <a:p>
            <a:r>
              <a:rPr lang="en-US" dirty="0" smtClean="0"/>
              <a:t>Stacy Baum</a:t>
            </a:r>
          </a:p>
          <a:p>
            <a:r>
              <a:rPr lang="en-US" dirty="0" smtClean="0"/>
              <a:t>Ashley Williams</a:t>
            </a:r>
          </a:p>
          <a:p>
            <a:pPr marL="0" indent="0">
              <a:buNone/>
            </a:pPr>
            <a:endParaRPr lang="en-US" dirty="0"/>
          </a:p>
          <a:p>
            <a:pPr marL="0" indent="0">
              <a:buNone/>
            </a:pPr>
            <a:r>
              <a:rPr lang="en-US" dirty="0" smtClean="0"/>
              <a:t>Facilitated by Cory </a:t>
            </a:r>
            <a:r>
              <a:rPr lang="en-US" dirty="0" err="1" smtClean="0"/>
              <a:t>Brosch</a:t>
            </a:r>
            <a:endParaRPr lang="en-US" dirty="0" smtClean="0"/>
          </a:p>
        </p:txBody>
      </p:sp>
      <p:sp>
        <p:nvSpPr>
          <p:cNvPr id="3" name="Title 2"/>
          <p:cNvSpPr>
            <a:spLocks noGrp="1"/>
          </p:cNvSpPr>
          <p:nvPr>
            <p:ph type="title"/>
          </p:nvPr>
        </p:nvSpPr>
        <p:spPr/>
        <p:txBody>
          <a:bodyPr/>
          <a:lstStyle/>
          <a:p>
            <a:r>
              <a:rPr lang="en-US" dirty="0" smtClean="0"/>
              <a:t>Panelists</a:t>
            </a:r>
            <a:endParaRPr lang="en-US" dirty="0"/>
          </a:p>
        </p:txBody>
      </p:sp>
    </p:spTree>
    <p:extLst>
      <p:ext uri="{BB962C8B-B14F-4D97-AF65-F5344CB8AC3E}">
        <p14:creationId xmlns:p14="http://schemas.microsoft.com/office/powerpoint/2010/main" val="2479728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400" dirty="0" smtClean="0">
                <a:hlinkClick r:id="rId2"/>
              </a:rPr>
              <a:t>https://heartmindonline.org/resources/daniel-siegel-flipping-your-lid</a:t>
            </a:r>
            <a:endParaRPr lang="en-US" sz="1400" dirty="0" smtClean="0"/>
          </a:p>
          <a:p>
            <a:pPr marL="0" indent="0">
              <a:buNone/>
            </a:pPr>
            <a:endParaRPr lang="en-US" dirty="0"/>
          </a:p>
        </p:txBody>
      </p:sp>
      <p:sp>
        <p:nvSpPr>
          <p:cNvPr id="2" name="Title 1"/>
          <p:cNvSpPr>
            <a:spLocks noGrp="1"/>
          </p:cNvSpPr>
          <p:nvPr>
            <p:ph type="title"/>
          </p:nvPr>
        </p:nvSpPr>
        <p:spPr/>
        <p:txBody>
          <a:bodyPr/>
          <a:lstStyle/>
          <a:p>
            <a:r>
              <a:rPr lang="en-US" dirty="0" smtClean="0"/>
              <a:t>Upstairs/Downstairs Brain</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066"/>
          <a:stretch/>
        </p:blipFill>
        <p:spPr bwMode="auto">
          <a:xfrm>
            <a:off x="533400" y="2057400"/>
            <a:ext cx="8001000" cy="444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508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r>
              <a:rPr lang="en-US" sz="2400" dirty="0" smtClean="0"/>
              <a:t>Turning rage &amp; helplessness into constructive action</a:t>
            </a:r>
          </a:p>
          <a:p>
            <a:pPr lvl="2"/>
            <a:r>
              <a:rPr lang="en-US" sz="2400" dirty="0" smtClean="0"/>
              <a:t>Catastrophe Scale Activity</a:t>
            </a:r>
            <a:endParaRPr lang="en-US" sz="2400" dirty="0"/>
          </a:p>
        </p:txBody>
      </p:sp>
      <p:sp>
        <p:nvSpPr>
          <p:cNvPr id="2" name="Title 1"/>
          <p:cNvSpPr>
            <a:spLocks noGrp="1"/>
          </p:cNvSpPr>
          <p:nvPr>
            <p:ph type="title"/>
          </p:nvPr>
        </p:nvSpPr>
        <p:spPr/>
        <p:txBody>
          <a:bodyPr>
            <a:normAutofit fontScale="90000"/>
          </a:bodyPr>
          <a:lstStyle/>
          <a:p>
            <a:r>
              <a:rPr lang="en-US" dirty="0" smtClean="0"/>
              <a:t>Trauma-Informed Therapeutic Interventions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6153">
            <a:off x="5105400" y="2286000"/>
            <a:ext cx="3429000" cy="372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3" r="13286" b="3263"/>
          <a:stretch/>
        </p:blipFill>
        <p:spPr bwMode="auto">
          <a:xfrm>
            <a:off x="152400" y="2590800"/>
            <a:ext cx="3962400" cy="421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898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Increase emotional control</a:t>
            </a:r>
          </a:p>
          <a:p>
            <a:r>
              <a:rPr lang="en-US" sz="2400" dirty="0" smtClean="0"/>
              <a:t>Address anger regulation &amp; expression</a:t>
            </a:r>
          </a:p>
          <a:p>
            <a:pPr lvl="1"/>
            <a:r>
              <a:rPr lang="en-US" sz="2400" dirty="0" smtClean="0"/>
              <a:t>Anger Volcano</a:t>
            </a:r>
            <a:endParaRPr lang="en-US" sz="2400" dirty="0"/>
          </a:p>
        </p:txBody>
      </p:sp>
      <p:sp>
        <p:nvSpPr>
          <p:cNvPr id="2" name="Title 1"/>
          <p:cNvSpPr>
            <a:spLocks noGrp="1"/>
          </p:cNvSpPr>
          <p:nvPr>
            <p:ph type="title"/>
          </p:nvPr>
        </p:nvSpPr>
        <p:spPr/>
        <p:txBody>
          <a:bodyPr>
            <a:normAutofit fontScale="90000"/>
          </a:bodyPr>
          <a:lstStyle/>
          <a:p>
            <a:r>
              <a:rPr lang="en-US" dirty="0"/>
              <a:t>Trauma-Informed Therapeutic Interventions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91000"/>
            <a:ext cx="1911741" cy="254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444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Relax-Reframe-Cope</a:t>
            </a:r>
          </a:p>
          <a:p>
            <a:r>
              <a:rPr lang="en-US" sz="2400" dirty="0" smtClean="0"/>
              <a:t>Mindfulness: </a:t>
            </a:r>
            <a:r>
              <a:rPr lang="en-US" sz="2400" dirty="0" smtClean="0">
                <a:hlinkClick r:id="rId2"/>
              </a:rPr>
              <a:t>https://www.youtube.com/watch?v=vzKryaN44ss</a:t>
            </a:r>
            <a:endParaRPr lang="en-US" sz="2400" dirty="0" smtClean="0"/>
          </a:p>
          <a:p>
            <a:pPr lvl="1"/>
            <a:r>
              <a:rPr lang="en-US" sz="2400" dirty="0" smtClean="0"/>
              <a:t>Cognitive Restructuring</a:t>
            </a:r>
          </a:p>
          <a:p>
            <a:pPr lvl="2"/>
            <a:r>
              <a:rPr lang="en-US" sz="2400" dirty="0" smtClean="0"/>
              <a:t>Leaves on a Stream</a:t>
            </a:r>
          </a:p>
          <a:p>
            <a:pPr lvl="2"/>
            <a:r>
              <a:rPr lang="en-US" dirty="0" smtClean="0"/>
              <a:t>5-Steps to Balanced Thinking</a:t>
            </a:r>
            <a:endParaRPr lang="en-US" sz="2400" dirty="0" smtClean="0"/>
          </a:p>
          <a:p>
            <a:pPr lvl="3"/>
            <a:endParaRPr lang="en-US" sz="2200" dirty="0"/>
          </a:p>
        </p:txBody>
      </p:sp>
      <p:sp>
        <p:nvSpPr>
          <p:cNvPr id="2" name="Title 1"/>
          <p:cNvSpPr>
            <a:spLocks noGrp="1"/>
          </p:cNvSpPr>
          <p:nvPr>
            <p:ph type="title"/>
          </p:nvPr>
        </p:nvSpPr>
        <p:spPr/>
        <p:txBody>
          <a:bodyPr>
            <a:normAutofit fontScale="90000"/>
          </a:bodyPr>
          <a:lstStyle/>
          <a:p>
            <a:r>
              <a:rPr lang="en-US" dirty="0"/>
              <a:t>Trauma-Informed Therapeutic Interventions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67788"/>
            <a:ext cx="3076575" cy="23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058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Value Clarification, Increase Management, Engagement &amp; Academic Success</a:t>
            </a:r>
          </a:p>
          <a:p>
            <a:pPr lvl="2"/>
            <a:r>
              <a:rPr lang="en-US" dirty="0" smtClean="0"/>
              <a:t>Value House Activity</a:t>
            </a:r>
            <a:endParaRPr lang="en-US" dirty="0"/>
          </a:p>
        </p:txBody>
      </p:sp>
      <p:sp>
        <p:nvSpPr>
          <p:cNvPr id="2" name="Title 1"/>
          <p:cNvSpPr>
            <a:spLocks noGrp="1"/>
          </p:cNvSpPr>
          <p:nvPr>
            <p:ph type="title"/>
          </p:nvPr>
        </p:nvSpPr>
        <p:spPr/>
        <p:txBody>
          <a:bodyPr>
            <a:normAutofit fontScale="90000"/>
          </a:bodyPr>
          <a:lstStyle/>
          <a:p>
            <a:r>
              <a:rPr lang="en-US" dirty="0"/>
              <a:t>Trauma-Informed Therapeutic Interventions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63308"/>
            <a:ext cx="3219450" cy="228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0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Growth Mindset</a:t>
            </a:r>
          </a:p>
          <a:p>
            <a:pPr lvl="1"/>
            <a:r>
              <a:rPr lang="en-US" dirty="0" smtClean="0"/>
              <a:t>Cognitive restructuring</a:t>
            </a:r>
          </a:p>
          <a:p>
            <a:pPr lvl="1"/>
            <a:r>
              <a:rPr lang="en-US" dirty="0" smtClean="0"/>
              <a:t>Mantras that move mountains</a:t>
            </a:r>
          </a:p>
          <a:p>
            <a:pPr lvl="1"/>
            <a:r>
              <a:rPr lang="en-US" dirty="0" smtClean="0"/>
              <a:t>Neuroplasticity</a:t>
            </a:r>
          </a:p>
          <a:p>
            <a:pPr lvl="1"/>
            <a:r>
              <a:rPr lang="en-US" dirty="0" smtClean="0"/>
              <a:t>Books</a:t>
            </a:r>
          </a:p>
          <a:p>
            <a:pPr marL="457200" lvl="1" indent="0">
              <a:buNone/>
            </a:pPr>
            <a:endParaRPr lang="en-US" dirty="0"/>
          </a:p>
        </p:txBody>
      </p:sp>
      <p:sp>
        <p:nvSpPr>
          <p:cNvPr id="2" name="Title 1"/>
          <p:cNvSpPr>
            <a:spLocks noGrp="1"/>
          </p:cNvSpPr>
          <p:nvPr>
            <p:ph type="title"/>
          </p:nvPr>
        </p:nvSpPr>
        <p:spPr/>
        <p:txBody>
          <a:bodyPr>
            <a:normAutofit fontScale="90000"/>
          </a:bodyPr>
          <a:lstStyle/>
          <a:p>
            <a:r>
              <a:rPr lang="en-US" dirty="0"/>
              <a:t>Trauma-Informed Therapeutic Interventions</a:t>
            </a:r>
          </a:p>
        </p:txBody>
      </p:sp>
    </p:spTree>
    <p:extLst>
      <p:ext uri="{BB962C8B-B14F-4D97-AF65-F5344CB8AC3E}">
        <p14:creationId xmlns:p14="http://schemas.microsoft.com/office/powerpoint/2010/main" val="2627903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Recognizes and addresses impact of trauma on students.</a:t>
            </a:r>
          </a:p>
          <a:p>
            <a:r>
              <a:rPr lang="en-US" dirty="0" smtClean="0"/>
              <a:t>Infuses and sustains trauma informed awareness knowledge and skills that are evident in practices and professional development.</a:t>
            </a:r>
          </a:p>
          <a:p>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Trauma-Informed Approach</a:t>
            </a:r>
            <a:endParaRPr lang="en-US" dirty="0">
              <a:solidFill>
                <a:schemeClr val="accent2">
                  <a:lumMod val="75000"/>
                </a:schemeClr>
              </a:solidFill>
            </a:endParaRPr>
          </a:p>
        </p:txBody>
      </p:sp>
    </p:spTree>
    <p:extLst>
      <p:ext uri="{BB962C8B-B14F-4D97-AF65-F5344CB8AC3E}">
        <p14:creationId xmlns:p14="http://schemas.microsoft.com/office/powerpoint/2010/main" val="4128655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“It might not be OK now, but it will be OK soon enough</a:t>
            </a:r>
            <a:r>
              <a:rPr lang="en-US" sz="2400" dirty="0" smtClean="0"/>
              <a:t>.”</a:t>
            </a:r>
          </a:p>
          <a:p>
            <a:r>
              <a:rPr lang="en-US" sz="2400" dirty="0" smtClean="0"/>
              <a:t>“I’m </a:t>
            </a:r>
            <a:r>
              <a:rPr lang="en-US" sz="2400" dirty="0"/>
              <a:t>stronger than I think — I’ve been through this before and I’m still here</a:t>
            </a:r>
            <a:r>
              <a:rPr lang="en-US" sz="2400" dirty="0" smtClean="0"/>
              <a:t>.”</a:t>
            </a:r>
          </a:p>
          <a:p>
            <a:r>
              <a:rPr lang="en-US" sz="2400" dirty="0" smtClean="0"/>
              <a:t>“I </a:t>
            </a:r>
            <a:r>
              <a:rPr lang="en-US" sz="2400" dirty="0"/>
              <a:t>am peace. I am calm. Breathe.” </a:t>
            </a:r>
            <a:endParaRPr lang="en-US" sz="2400" dirty="0" smtClean="0"/>
          </a:p>
          <a:p>
            <a:r>
              <a:rPr lang="en-US" sz="2400" dirty="0"/>
              <a:t>“It’s only a moment.” </a:t>
            </a:r>
            <a:endParaRPr lang="en-US" sz="2400" dirty="0" smtClean="0"/>
          </a:p>
          <a:p>
            <a:r>
              <a:rPr lang="en-US" sz="2400" dirty="0" smtClean="0"/>
              <a:t>“I got this.”</a:t>
            </a:r>
          </a:p>
          <a:p>
            <a:r>
              <a:rPr lang="en-US" sz="2400" dirty="0"/>
              <a:t>“You are bigger than your fear</a:t>
            </a:r>
            <a:r>
              <a:rPr lang="en-US" sz="2400" dirty="0" smtClean="0"/>
              <a:t>!”</a:t>
            </a:r>
          </a:p>
          <a:p>
            <a:r>
              <a:rPr lang="en-US" sz="2400" dirty="0"/>
              <a:t>“I am strong enough to get through this.”</a:t>
            </a:r>
          </a:p>
        </p:txBody>
      </p:sp>
      <p:sp>
        <p:nvSpPr>
          <p:cNvPr id="2" name="Title 1"/>
          <p:cNvSpPr>
            <a:spLocks noGrp="1"/>
          </p:cNvSpPr>
          <p:nvPr>
            <p:ph type="title"/>
          </p:nvPr>
        </p:nvSpPr>
        <p:spPr/>
        <p:txBody>
          <a:bodyPr/>
          <a:lstStyle/>
          <a:p>
            <a:r>
              <a:rPr lang="en-US" dirty="0" smtClean="0"/>
              <a:t>Mantras that Move Mountains</a:t>
            </a:r>
            <a:endParaRPr lang="en-US" dirty="0"/>
          </a:p>
        </p:txBody>
      </p:sp>
    </p:spTree>
    <p:extLst>
      <p:ext uri="{BB962C8B-B14F-4D97-AF65-F5344CB8AC3E}">
        <p14:creationId xmlns:p14="http://schemas.microsoft.com/office/powerpoint/2010/main" val="376573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Relaxation:</a:t>
            </a:r>
          </a:p>
          <a:p>
            <a:pPr marL="0" indent="0">
              <a:buNone/>
            </a:pPr>
            <a:r>
              <a:rPr lang="en-US" sz="2800" dirty="0"/>
              <a:t>	</a:t>
            </a:r>
            <a:r>
              <a:rPr lang="en-US" sz="2800" dirty="0" smtClean="0"/>
              <a:t>Go Zen Resource:</a:t>
            </a:r>
          </a:p>
          <a:p>
            <a:pPr marL="0" indent="0">
              <a:buNone/>
            </a:pPr>
            <a:r>
              <a:rPr lang="en-US" sz="2800" dirty="0"/>
              <a:t>	</a:t>
            </a:r>
            <a:r>
              <a:rPr lang="en-US" sz="2800" dirty="0" smtClean="0"/>
              <a:t>animated shorts: </a:t>
            </a:r>
            <a:r>
              <a:rPr lang="en-US" sz="2400" dirty="0" smtClean="0">
                <a:hlinkClick r:id="rId2"/>
              </a:rPr>
              <a:t>https://www.youtube.com/watch?v=aIC-Io441v4&amp;t=220s</a:t>
            </a:r>
            <a:endParaRPr lang="en-US" sz="2400" dirty="0"/>
          </a:p>
        </p:txBody>
      </p:sp>
      <p:sp>
        <p:nvSpPr>
          <p:cNvPr id="2" name="Title 1"/>
          <p:cNvSpPr>
            <a:spLocks noGrp="1"/>
          </p:cNvSpPr>
          <p:nvPr>
            <p:ph type="title"/>
          </p:nvPr>
        </p:nvSpPr>
        <p:spPr/>
        <p:txBody>
          <a:bodyPr>
            <a:normAutofit fontScale="90000"/>
          </a:bodyPr>
          <a:lstStyle/>
          <a:p>
            <a:r>
              <a:rPr lang="en-US" dirty="0"/>
              <a:t>Trauma-Informed Therapeutic Interventions</a:t>
            </a:r>
          </a:p>
        </p:txBody>
      </p:sp>
    </p:spTree>
    <p:extLst>
      <p:ext uri="{BB962C8B-B14F-4D97-AF65-F5344CB8AC3E}">
        <p14:creationId xmlns:p14="http://schemas.microsoft.com/office/powerpoint/2010/main" val="1145852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wner\Pictures\thank you.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1524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Contact Tami at:</a:t>
            </a:r>
            <a:br>
              <a:rPr lang="en-US" dirty="0" smtClean="0"/>
            </a:br>
            <a:r>
              <a:rPr lang="en-US" dirty="0" smtClean="0"/>
              <a:t>tamara.sullivan@oswego.edu</a:t>
            </a:r>
            <a:endParaRPr lang="en-US" dirty="0"/>
          </a:p>
        </p:txBody>
      </p:sp>
    </p:spTree>
    <p:extLst>
      <p:ext uri="{BB962C8B-B14F-4D97-AF65-F5344CB8AC3E}">
        <p14:creationId xmlns:p14="http://schemas.microsoft.com/office/powerpoint/2010/main" val="619702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Foster, S., </a:t>
            </a:r>
            <a:r>
              <a:rPr lang="en-US" dirty="0" err="1"/>
              <a:t>Rollefson</a:t>
            </a:r>
            <a:r>
              <a:rPr lang="en-US" dirty="0"/>
              <a:t>, M., </a:t>
            </a:r>
            <a:r>
              <a:rPr lang="en-US" dirty="0" err="1"/>
              <a:t>Doksum</a:t>
            </a:r>
            <a:r>
              <a:rPr lang="en-US" dirty="0"/>
              <a:t>, T., Noonan, D., Robinson, G., </a:t>
            </a:r>
            <a:r>
              <a:rPr lang="en-US" dirty="0" err="1"/>
              <a:t>Teich</a:t>
            </a:r>
            <a:r>
              <a:rPr lang="en-US" dirty="0"/>
              <a:t>, J. (2005). School Mental Health Services in the United States, 2002––2003. DHHS Pub. No. 	(SMA) 05-4068. Rockville, MD: Center for Mental Health Services, Substance Abuse and Mental Health Services </a:t>
            </a:r>
            <a:r>
              <a:rPr lang="en-US" dirty="0" smtClean="0"/>
              <a:t>Administration. http</a:t>
            </a:r>
            <a:r>
              <a:rPr lang="en-US" dirty="0"/>
              <a:t>://mentalhealth.samhsa.gov/publications/allpubs/sma05-4068/ </a:t>
            </a:r>
          </a:p>
          <a:p>
            <a:endParaRPr lang="en-US" dirty="0"/>
          </a:p>
          <a:p>
            <a:r>
              <a:rPr lang="en-US" dirty="0" err="1" smtClean="0"/>
              <a:t>Kutash</a:t>
            </a:r>
            <a:r>
              <a:rPr lang="en-US" dirty="0"/>
              <a:t>, K., </a:t>
            </a:r>
            <a:r>
              <a:rPr lang="en-US" dirty="0" err="1"/>
              <a:t>Duchnowski</a:t>
            </a:r>
            <a:r>
              <a:rPr lang="en-US" dirty="0"/>
              <a:t>, A.J. &amp; Lynn, N. (2006). School-Based Mental Health: An Empirical Guide for Decision-Makers.			http://rtckids.fmhi.usf.edu/rtcpubs/study04/index.htm </a:t>
            </a:r>
          </a:p>
          <a:p>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437872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 </a:t>
            </a:r>
            <a:r>
              <a:rPr lang="en-US" dirty="0" err="1"/>
              <a:t>Merikangas</a:t>
            </a:r>
            <a:r>
              <a:rPr lang="en-US" dirty="0"/>
              <a:t>, K.R., He, J., Burstein, M., Swanson, S.A., </a:t>
            </a:r>
            <a:r>
              <a:rPr lang="en-US" dirty="0" err="1"/>
              <a:t>Avenevoli</a:t>
            </a:r>
            <a:r>
              <a:rPr lang="en-US" dirty="0"/>
              <a:t>, S., Cui, L., </a:t>
            </a:r>
            <a:r>
              <a:rPr lang="en-US" dirty="0" err="1"/>
              <a:t>Benjet</a:t>
            </a:r>
            <a:r>
              <a:rPr lang="en-US" dirty="0"/>
              <a:t>, C., </a:t>
            </a:r>
            <a:r>
              <a:rPr lang="en-US" dirty="0" err="1"/>
              <a:t>Georgiades</a:t>
            </a:r>
            <a:r>
              <a:rPr lang="en-US" dirty="0"/>
              <a:t>, K., </a:t>
            </a:r>
            <a:r>
              <a:rPr lang="en-US" dirty="0" err="1"/>
              <a:t>Swendsen</a:t>
            </a:r>
            <a:r>
              <a:rPr lang="en-US" dirty="0"/>
              <a:t>, J., (2010). Lifetime Prevalence of Mental Disorders in US Adolescents: Results from the National Comorbidity Study-Adolescent Supplement (NCS-A). Journal of the American Academy of Child and Adolescent Psychiatry. 49(10): 980-989. </a:t>
            </a:r>
            <a:r>
              <a:rPr lang="en-US" dirty="0" err="1"/>
              <a:t>doi</a:t>
            </a:r>
            <a:r>
              <a:rPr lang="en-US" dirty="0"/>
              <a:t>: </a:t>
            </a:r>
            <a:r>
              <a:rPr lang="en-US" dirty="0" smtClean="0"/>
              <a:t>10.1016/j.jaac.2010.05.017</a:t>
            </a:r>
          </a:p>
          <a:p>
            <a:r>
              <a:rPr lang="en-US" dirty="0"/>
              <a:t>U.S. Department of Education, National Center for Education Statistics. (2015). Digest of Education Statistics. Retrieved from: https://nces.ed.gov/fastfacts/display.asp?id=65</a:t>
            </a:r>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40020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Children can suffer trauma in two distinct ways</a:t>
            </a:r>
          </a:p>
          <a:p>
            <a:pPr lvl="1"/>
            <a:r>
              <a:rPr lang="en-US" dirty="0" smtClean="0"/>
              <a:t>Chronic and</a:t>
            </a:r>
          </a:p>
          <a:p>
            <a:pPr lvl="1"/>
            <a:r>
              <a:rPr lang="en-US" dirty="0" smtClean="0"/>
              <a:t>Acute</a:t>
            </a:r>
          </a:p>
          <a:p>
            <a:pPr marL="457200" lvl="1" indent="0">
              <a:buNone/>
            </a:pPr>
            <a:r>
              <a:rPr lang="en-US" dirty="0" smtClean="0"/>
              <a:t>A combination of the two might be considered “complex trauma”</a:t>
            </a:r>
          </a:p>
        </p:txBody>
      </p:sp>
      <p:sp>
        <p:nvSpPr>
          <p:cNvPr id="2" name="Title 1"/>
          <p:cNvSpPr>
            <a:spLocks noGrp="1"/>
          </p:cNvSpPr>
          <p:nvPr>
            <p:ph type="title"/>
          </p:nvPr>
        </p:nvSpPr>
        <p:spPr/>
        <p:txBody>
          <a:bodyPr/>
          <a:lstStyle/>
          <a:p>
            <a:r>
              <a:rPr lang="en-US" dirty="0" smtClean="0">
                <a:solidFill>
                  <a:schemeClr val="accent2">
                    <a:lumMod val="75000"/>
                  </a:schemeClr>
                </a:solidFill>
              </a:rPr>
              <a:t>Trauma</a:t>
            </a:r>
            <a:endParaRPr lang="en-US" dirty="0">
              <a:solidFill>
                <a:schemeClr val="accent2">
                  <a:lumMod val="75000"/>
                </a:schemeClr>
              </a:solidFill>
            </a:endParaRPr>
          </a:p>
        </p:txBody>
      </p:sp>
    </p:spTree>
    <p:extLst>
      <p:ext uri="{BB962C8B-B14F-4D97-AF65-F5344CB8AC3E}">
        <p14:creationId xmlns:p14="http://schemas.microsoft.com/office/powerpoint/2010/main" val="126276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Understanding trauma is not just about acquiring knowledge. Its about changing the way you view the world.  </a:t>
            </a:r>
          </a:p>
          <a:p>
            <a:pPr marL="0" indent="0">
              <a:buNone/>
            </a:pPr>
            <a:endParaRPr lang="en-US" dirty="0"/>
          </a:p>
          <a:p>
            <a:r>
              <a:rPr lang="en-US" dirty="0" smtClean="0"/>
              <a:t>It’s about changing the helping paradigm from “What is wrong with you?” to “What happened to you?” (Sandra Bloom, 2007)</a:t>
            </a:r>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Trauma</a:t>
            </a:r>
            <a:endParaRPr lang="en-US" dirty="0">
              <a:solidFill>
                <a:schemeClr val="accent2">
                  <a:lumMod val="75000"/>
                </a:schemeClr>
              </a:solidFill>
            </a:endParaRPr>
          </a:p>
        </p:txBody>
      </p:sp>
    </p:spTree>
    <p:extLst>
      <p:ext uri="{BB962C8B-B14F-4D97-AF65-F5344CB8AC3E}">
        <p14:creationId xmlns:p14="http://schemas.microsoft.com/office/powerpoint/2010/main" val="105539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Traumatic events are external, but they quickly become incorporated into the mind </a:t>
            </a:r>
            <a:r>
              <a:rPr lang="en-US" sz="2600" dirty="0" smtClean="0"/>
              <a:t>(</a:t>
            </a:r>
            <a:r>
              <a:rPr lang="en-US" sz="2600" dirty="0" err="1" smtClean="0"/>
              <a:t>Terr</a:t>
            </a:r>
            <a:r>
              <a:rPr lang="en-US" sz="2600" dirty="0" smtClean="0"/>
              <a:t>, 1990) </a:t>
            </a:r>
            <a:r>
              <a:rPr lang="en-US" dirty="0" smtClean="0"/>
              <a:t>and the body </a:t>
            </a:r>
            <a:r>
              <a:rPr lang="en-US" sz="2600" dirty="0" smtClean="0"/>
              <a:t>(Van Der </a:t>
            </a:r>
            <a:r>
              <a:rPr lang="en-US" sz="2600" dirty="0" err="1" smtClean="0"/>
              <a:t>Kolk</a:t>
            </a:r>
            <a:r>
              <a:rPr lang="en-US" sz="2600" dirty="0" smtClean="0"/>
              <a:t>, 1991). </a:t>
            </a:r>
          </a:p>
          <a:p>
            <a:r>
              <a:rPr lang="en-US" dirty="0"/>
              <a:t>P</a:t>
            </a:r>
            <a:r>
              <a:rPr lang="en-US" dirty="0" smtClean="0"/>
              <a:t>sychological trauma is characterized by feelings of: </a:t>
            </a:r>
          </a:p>
          <a:p>
            <a:pPr lvl="1"/>
            <a:r>
              <a:rPr lang="en-US" dirty="0" smtClean="0"/>
              <a:t>intense fear </a:t>
            </a:r>
          </a:p>
          <a:p>
            <a:pPr lvl="1"/>
            <a:r>
              <a:rPr lang="en-US" dirty="0" smtClean="0"/>
              <a:t>helplessness </a:t>
            </a:r>
          </a:p>
          <a:p>
            <a:pPr lvl="1"/>
            <a:r>
              <a:rPr lang="en-US" dirty="0" smtClean="0"/>
              <a:t>loss of control </a:t>
            </a:r>
          </a:p>
          <a:p>
            <a:pPr lvl="1"/>
            <a:r>
              <a:rPr lang="en-US" dirty="0" smtClean="0"/>
              <a:t>threat of annihilation </a:t>
            </a:r>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Trauma</a:t>
            </a:r>
            <a:endParaRPr lang="en-US" dirty="0">
              <a:solidFill>
                <a:schemeClr val="accent2">
                  <a:lumMod val="75000"/>
                </a:schemeClr>
              </a:solidFill>
            </a:endParaRPr>
          </a:p>
        </p:txBody>
      </p:sp>
    </p:spTree>
    <p:extLst>
      <p:ext uri="{BB962C8B-B14F-4D97-AF65-F5344CB8AC3E}">
        <p14:creationId xmlns:p14="http://schemas.microsoft.com/office/powerpoint/2010/main" val="280498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Children and more vulnerable to the stress of trauma.</a:t>
            </a:r>
          </a:p>
          <a:p>
            <a:pPr marL="0" indent="0" algn="r">
              <a:buNone/>
            </a:pPr>
            <a:r>
              <a:rPr lang="en-US" dirty="0" smtClean="0"/>
              <a:t>The brains of children who experience trauma and toxic stress are wired differently.</a:t>
            </a:r>
            <a:endParaRPr lang="en-US" dirty="0"/>
          </a:p>
        </p:txBody>
      </p:sp>
      <p:sp>
        <p:nvSpPr>
          <p:cNvPr id="2" name="Title 1"/>
          <p:cNvSpPr>
            <a:spLocks noGrp="1"/>
          </p:cNvSpPr>
          <p:nvPr>
            <p:ph type="title"/>
          </p:nvPr>
        </p:nvSpPr>
        <p:spPr>
          <a:xfrm>
            <a:off x="0" y="0"/>
            <a:ext cx="8229600" cy="1143000"/>
          </a:xfrm>
        </p:spPr>
        <p:txBody>
          <a:bodyPr/>
          <a:lstStyle/>
          <a:p>
            <a:pPr algn="l"/>
            <a:r>
              <a:rPr lang="en-US" dirty="0" smtClean="0">
                <a:solidFill>
                  <a:schemeClr val="accent2">
                    <a:lumMod val="75000"/>
                  </a:schemeClr>
                </a:solidFill>
              </a:rPr>
              <a:t>              Children </a:t>
            </a:r>
            <a:r>
              <a:rPr lang="en-US" dirty="0" smtClean="0">
                <a:solidFill>
                  <a:schemeClr val="accent2">
                    <a:lumMod val="75000"/>
                  </a:schemeClr>
                </a:solidFill>
              </a:rPr>
              <a:t>and Trauma</a:t>
            </a:r>
            <a:endParaRPr lang="en-US" dirty="0">
              <a:solidFill>
                <a:schemeClr val="accent2">
                  <a:lumMod val="75000"/>
                </a:schemeClr>
              </a:solidFill>
            </a:endParaRPr>
          </a:p>
        </p:txBody>
      </p:sp>
    </p:spTree>
    <p:extLst>
      <p:ext uri="{BB962C8B-B14F-4D97-AF65-F5344CB8AC3E}">
        <p14:creationId xmlns:p14="http://schemas.microsoft.com/office/powerpoint/2010/main" val="208590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Adverse Childhood Experiences refer to inherently disruptive experiences in childhood that produce significant and potentially damaging levels of stress and associated physical changes</a:t>
            </a:r>
          </a:p>
          <a:p>
            <a:r>
              <a:rPr lang="en-US" dirty="0" smtClean="0"/>
              <a:t>The cumulative impact of persistent, early, and multi-factored exposure to adversity </a:t>
            </a:r>
          </a:p>
          <a:p>
            <a:endParaRPr lang="en-US" dirty="0"/>
          </a:p>
        </p:txBody>
      </p:sp>
      <p:sp>
        <p:nvSpPr>
          <p:cNvPr id="2" name="Title 1"/>
          <p:cNvSpPr>
            <a:spLocks noGrp="1"/>
          </p:cNvSpPr>
          <p:nvPr>
            <p:ph type="title"/>
          </p:nvPr>
        </p:nvSpPr>
        <p:spPr/>
        <p:txBody>
          <a:bodyPr/>
          <a:lstStyle/>
          <a:p>
            <a:r>
              <a:rPr lang="en-US" dirty="0" smtClean="0">
                <a:solidFill>
                  <a:schemeClr val="accent2">
                    <a:lumMod val="75000"/>
                  </a:schemeClr>
                </a:solidFill>
              </a:rPr>
              <a:t>ACE</a:t>
            </a:r>
            <a:endParaRPr lang="en-US" dirty="0">
              <a:solidFill>
                <a:schemeClr val="accent2">
                  <a:lumMod val="75000"/>
                </a:schemeClr>
              </a:solidFill>
            </a:endParaRPr>
          </a:p>
        </p:txBody>
      </p:sp>
    </p:spTree>
    <p:extLst>
      <p:ext uri="{BB962C8B-B14F-4D97-AF65-F5344CB8AC3E}">
        <p14:creationId xmlns:p14="http://schemas.microsoft.com/office/powerpoint/2010/main" val="3770852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80</TotalTime>
  <Words>2386</Words>
  <Application>Microsoft Office PowerPoint</Application>
  <PresentationFormat>On-screen Show (4:3)</PresentationFormat>
  <Paragraphs>282</Paragraphs>
  <Slides>44</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Paper</vt:lpstr>
      <vt:lpstr>Presentation</vt:lpstr>
      <vt:lpstr>Mental Health Counselors in Schools: A New Frontier Responsive Interventions Designed to Empower Students (RIDES)</vt:lpstr>
      <vt:lpstr>Key Messages</vt:lpstr>
      <vt:lpstr>What Does it Mean to be  Trauma-Informed?</vt:lpstr>
      <vt:lpstr>Trauma-Informed Approach</vt:lpstr>
      <vt:lpstr>Trauma</vt:lpstr>
      <vt:lpstr>Trauma</vt:lpstr>
      <vt:lpstr>Trauma</vt:lpstr>
      <vt:lpstr>              Children and Trauma</vt:lpstr>
      <vt:lpstr>ACE</vt:lpstr>
      <vt:lpstr>PowerPoint Presentation</vt:lpstr>
      <vt:lpstr>Mental Health Trends</vt:lpstr>
      <vt:lpstr>Prevalence</vt:lpstr>
      <vt:lpstr>PowerPoint Presentation</vt:lpstr>
      <vt:lpstr>So Why is it so Difficult to Get Mental Health Help for Kids?</vt:lpstr>
      <vt:lpstr>Impact on Families</vt:lpstr>
      <vt:lpstr>Mental Health and Schools </vt:lpstr>
      <vt:lpstr>Service-delivery in Schools</vt:lpstr>
      <vt:lpstr>RIDES Programs</vt:lpstr>
      <vt:lpstr>Statistics from Year 2 Project</vt:lpstr>
      <vt:lpstr>PowerPoint Presentation</vt:lpstr>
      <vt:lpstr>PowerPoint Presentation</vt:lpstr>
      <vt:lpstr>Multi-systemic Model</vt:lpstr>
      <vt:lpstr>Trauma Informed Schools/Systems &amp; Trauma Informed Therapy</vt:lpstr>
      <vt:lpstr>Universal: Professional Development</vt:lpstr>
      <vt:lpstr>Behavior Intervention Monitoring Assessment System (BIMAS)</vt:lpstr>
      <vt:lpstr>What is the BIMAS?</vt:lpstr>
      <vt:lpstr>Interpretation of BIMAS Scores :  Scale-level Descriptors</vt:lpstr>
      <vt:lpstr>Interpretation of BIMAS Scores:  Item-Level Descriptors (Useful in Individualized Intervention Design)</vt:lpstr>
      <vt:lpstr>Baseline Report from BIMAS</vt:lpstr>
      <vt:lpstr>Mental Health Assessments</vt:lpstr>
      <vt:lpstr>PowerPoint Presentation</vt:lpstr>
      <vt:lpstr>Outcomes Typically:</vt:lpstr>
      <vt:lpstr>Panelists</vt:lpstr>
      <vt:lpstr>Upstairs/Downstairs Brain</vt:lpstr>
      <vt:lpstr>Trauma-Informed Therapeutic Interventions</vt:lpstr>
      <vt:lpstr>Trauma-Informed Therapeutic Interventions</vt:lpstr>
      <vt:lpstr>Trauma-Informed Therapeutic Interventions</vt:lpstr>
      <vt:lpstr>Trauma-Informed Therapeutic Interventions</vt:lpstr>
      <vt:lpstr>Trauma-Informed Therapeutic Interventions</vt:lpstr>
      <vt:lpstr>Mantras that Move Mountains</vt:lpstr>
      <vt:lpstr>Trauma-Informed Therapeutic Interventions</vt:lpstr>
      <vt:lpstr>Contact Tami at: tamara.sullivan@oswego.edu</vt:lpstr>
      <vt:lpstr>References</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Counselors in Schools: A New Frontier Responsive Interventions Designed to Empower Students (RIDES)</dc:title>
  <dc:creator>T.Sullivan</dc:creator>
  <cp:lastModifiedBy>T.Sullivan</cp:lastModifiedBy>
  <cp:revision>9</cp:revision>
  <cp:lastPrinted>2018-04-13T16:48:58Z</cp:lastPrinted>
  <dcterms:created xsi:type="dcterms:W3CDTF">2018-04-13T15:31:39Z</dcterms:created>
  <dcterms:modified xsi:type="dcterms:W3CDTF">2018-04-13T16:52:30Z</dcterms:modified>
</cp:coreProperties>
</file>